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7" r:id="rId2"/>
    <p:sldId id="259" r:id="rId3"/>
    <p:sldId id="1597" r:id="rId4"/>
    <p:sldId id="273" r:id="rId5"/>
    <p:sldId id="6141" r:id="rId6"/>
    <p:sldId id="10845" r:id="rId7"/>
    <p:sldId id="10846" r:id="rId8"/>
    <p:sldId id="10847" r:id="rId9"/>
    <p:sldId id="1593" r:id="rId10"/>
    <p:sldId id="10848" r:id="rId11"/>
    <p:sldId id="10879" r:id="rId12"/>
    <p:sldId id="1836" r:id="rId13"/>
    <p:sldId id="1837" r:id="rId14"/>
    <p:sldId id="10863" r:id="rId15"/>
    <p:sldId id="10864" r:id="rId16"/>
    <p:sldId id="10865" r:id="rId17"/>
    <p:sldId id="10866" r:id="rId18"/>
    <p:sldId id="10867" r:id="rId19"/>
    <p:sldId id="10868" r:id="rId20"/>
    <p:sldId id="10853" r:id="rId21"/>
    <p:sldId id="10844" r:id="rId22"/>
    <p:sldId id="1895" r:id="rId23"/>
    <p:sldId id="1838" r:id="rId24"/>
    <p:sldId id="10870" r:id="rId25"/>
    <p:sldId id="10871" r:id="rId26"/>
    <p:sldId id="10311" r:id="rId27"/>
    <p:sldId id="10860" r:id="rId28"/>
    <p:sldId id="10861" r:id="rId29"/>
    <p:sldId id="10862" r:id="rId30"/>
    <p:sldId id="10849" r:id="rId31"/>
    <p:sldId id="10874" r:id="rId32"/>
    <p:sldId id="10850" r:id="rId33"/>
    <p:sldId id="10851" r:id="rId34"/>
    <p:sldId id="10852" r:id="rId35"/>
    <p:sldId id="10854" r:id="rId36"/>
    <p:sldId id="10855" r:id="rId37"/>
    <p:sldId id="10857" r:id="rId38"/>
    <p:sldId id="10858" r:id="rId39"/>
    <p:sldId id="10876" r:id="rId40"/>
    <p:sldId id="10859" r:id="rId41"/>
    <p:sldId id="10875" r:id="rId42"/>
    <p:sldId id="10329" r:id="rId43"/>
    <p:sldId id="10878" r:id="rId44"/>
    <p:sldId id="1595" r:id="rId45"/>
    <p:sldId id="1596" r:id="rId46"/>
    <p:sldId id="1592" r:id="rId47"/>
    <p:sldId id="1591" r:id="rId48"/>
    <p:sldId id="264" r:id="rId49"/>
    <p:sldId id="2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A8BD"/>
    <a:srgbClr val="0070C0"/>
    <a:srgbClr val="4F59CA"/>
    <a:srgbClr val="7B82EA"/>
    <a:srgbClr val="454CB6"/>
    <a:srgbClr val="0A6EB8"/>
    <a:srgbClr val="D83900"/>
    <a:srgbClr val="0177FF"/>
    <a:srgbClr val="732674"/>
    <a:srgbClr val="DD6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67" autoAdjust="0"/>
  </p:normalViewPr>
  <p:slideViewPr>
    <p:cSldViewPr snapToGrid="0">
      <p:cViewPr varScale="1"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61A280-7F01-4F5C-9EC5-5B59673FE5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D9410-1672-451C-AF63-6D04410A78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6C8FE-A40F-4EFA-9399-CBDFD77EB4EF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C3778-0BA9-4B0C-BF37-482CA2B888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2C7D-2634-4F3B-B4DE-6F901C84CE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9EE46-BCC1-4605-92AD-9EDFF810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1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E1A50-ADA4-4343-9FD7-5307B4B307B5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23ACA-F8B5-4D03-B594-D86FCD31A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0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ankap.wordpress.com/2019/09/02/how-to-monitor-power-bi-gateway-using-a-power-bi-report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2/19/2020 11:57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8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2/19/2020 11:57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79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2/19/2020 11:57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468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5A70A388-5CB4-42F2-85B9-1AE1F63398FA}" type="datetime8">
              <a:rPr lang="en-US" smtClean="0"/>
              <a:t>2/19/2020 11:57 AM</a:t>
            </a:fld>
            <a:endParaRPr lang="en-US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8992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https://asankap.wordpress.com/2019/09/02/how-to-monitor-power-bi-gateway-using-a-power-bi-report/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2/19/2020 11:57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6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2/19/2020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2/19/2020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4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fif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blipFill dpi="0" rotWithShape="1">
          <a:blip r:embed="rId2">
            <a:alphaModFix amt="91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6CD718-66C9-42E2-88EC-8996AF6F51A6}"/>
              </a:ext>
            </a:extLst>
          </p:cNvPr>
          <p:cNvSpPr/>
          <p:nvPr userDrawn="1"/>
        </p:nvSpPr>
        <p:spPr bwMode="auto">
          <a:xfrm rot="10800000" flipH="1">
            <a:off x="0" y="-63478"/>
            <a:ext cx="6407191" cy="6319382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3013223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10" fmla="*/ 1668860 w 6675438"/>
              <a:gd name="connsiteY10" fmla="*/ 0 h 6995160"/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2829503 w 6675438"/>
              <a:gd name="connsiteY2" fmla="*/ 6985153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10" fmla="*/ 1668860 w 6675438"/>
              <a:gd name="connsiteY10" fmla="*/ 0 h 6995160"/>
              <a:gd name="connsiteX0" fmla="*/ 1668860 w 6363115"/>
              <a:gd name="connsiteY0" fmla="*/ 110081 h 7105241"/>
              <a:gd name="connsiteX1" fmla="*/ 6363115 w 6363115"/>
              <a:gd name="connsiteY1" fmla="*/ 0 h 7105241"/>
              <a:gd name="connsiteX2" fmla="*/ 2829503 w 6363115"/>
              <a:gd name="connsiteY2" fmla="*/ 7095234 h 7105241"/>
              <a:gd name="connsiteX3" fmla="*/ 0 w 6363115"/>
              <a:gd name="connsiteY3" fmla="*/ 7105241 h 7105241"/>
              <a:gd name="connsiteX4" fmla="*/ 75 w 6363115"/>
              <a:gd name="connsiteY4" fmla="*/ 7104925 h 7105241"/>
              <a:gd name="connsiteX5" fmla="*/ 0 w 6363115"/>
              <a:gd name="connsiteY5" fmla="*/ 7104925 h 7105241"/>
              <a:gd name="connsiteX6" fmla="*/ 0 w 6363115"/>
              <a:gd name="connsiteY6" fmla="*/ 6990904 h 7105241"/>
              <a:gd name="connsiteX7" fmla="*/ 0 w 6363115"/>
              <a:gd name="connsiteY7" fmla="*/ 6076198 h 7105241"/>
              <a:gd name="connsiteX8" fmla="*/ 0 w 6363115"/>
              <a:gd name="connsiteY8" fmla="*/ 110399 h 7105241"/>
              <a:gd name="connsiteX9" fmla="*/ 1668784 w 6363115"/>
              <a:gd name="connsiteY9" fmla="*/ 110399 h 7105241"/>
              <a:gd name="connsiteX10" fmla="*/ 1668860 w 6363115"/>
              <a:gd name="connsiteY10" fmla="*/ 110081 h 7105241"/>
              <a:gd name="connsiteX0" fmla="*/ 1668860 w 6363115"/>
              <a:gd name="connsiteY0" fmla="*/ 110081 h 7114667"/>
              <a:gd name="connsiteX1" fmla="*/ 6363115 w 6363115"/>
              <a:gd name="connsiteY1" fmla="*/ 0 h 7114667"/>
              <a:gd name="connsiteX2" fmla="*/ 2820585 w 6363115"/>
              <a:gd name="connsiteY2" fmla="*/ 7114667 h 7114667"/>
              <a:gd name="connsiteX3" fmla="*/ 0 w 6363115"/>
              <a:gd name="connsiteY3" fmla="*/ 7105241 h 7114667"/>
              <a:gd name="connsiteX4" fmla="*/ 75 w 6363115"/>
              <a:gd name="connsiteY4" fmla="*/ 7104925 h 7114667"/>
              <a:gd name="connsiteX5" fmla="*/ 0 w 6363115"/>
              <a:gd name="connsiteY5" fmla="*/ 7104925 h 7114667"/>
              <a:gd name="connsiteX6" fmla="*/ 0 w 6363115"/>
              <a:gd name="connsiteY6" fmla="*/ 6990904 h 7114667"/>
              <a:gd name="connsiteX7" fmla="*/ 0 w 6363115"/>
              <a:gd name="connsiteY7" fmla="*/ 6076198 h 7114667"/>
              <a:gd name="connsiteX8" fmla="*/ 0 w 6363115"/>
              <a:gd name="connsiteY8" fmla="*/ 110399 h 7114667"/>
              <a:gd name="connsiteX9" fmla="*/ 1668784 w 6363115"/>
              <a:gd name="connsiteY9" fmla="*/ 110399 h 7114667"/>
              <a:gd name="connsiteX10" fmla="*/ 1668860 w 6363115"/>
              <a:gd name="connsiteY10" fmla="*/ 110081 h 7114667"/>
              <a:gd name="connsiteX0" fmla="*/ 1668860 w 6436603"/>
              <a:gd name="connsiteY0" fmla="*/ 0 h 7004586"/>
              <a:gd name="connsiteX1" fmla="*/ 6436603 w 6436603"/>
              <a:gd name="connsiteY1" fmla="*/ 0 h 7004586"/>
              <a:gd name="connsiteX2" fmla="*/ 2820585 w 6436603"/>
              <a:gd name="connsiteY2" fmla="*/ 7004586 h 7004586"/>
              <a:gd name="connsiteX3" fmla="*/ 0 w 6436603"/>
              <a:gd name="connsiteY3" fmla="*/ 6995160 h 7004586"/>
              <a:gd name="connsiteX4" fmla="*/ 75 w 6436603"/>
              <a:gd name="connsiteY4" fmla="*/ 6994844 h 7004586"/>
              <a:gd name="connsiteX5" fmla="*/ 0 w 6436603"/>
              <a:gd name="connsiteY5" fmla="*/ 6994844 h 7004586"/>
              <a:gd name="connsiteX6" fmla="*/ 0 w 6436603"/>
              <a:gd name="connsiteY6" fmla="*/ 6880823 h 7004586"/>
              <a:gd name="connsiteX7" fmla="*/ 0 w 6436603"/>
              <a:gd name="connsiteY7" fmla="*/ 5966117 h 7004586"/>
              <a:gd name="connsiteX8" fmla="*/ 0 w 6436603"/>
              <a:gd name="connsiteY8" fmla="*/ 318 h 7004586"/>
              <a:gd name="connsiteX9" fmla="*/ 1668784 w 6436603"/>
              <a:gd name="connsiteY9" fmla="*/ 318 h 7004586"/>
              <a:gd name="connsiteX10" fmla="*/ 1668860 w 6436603"/>
              <a:gd name="connsiteY10" fmla="*/ 0 h 700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36603" h="7004586">
                <a:moveTo>
                  <a:pt x="1668860" y="0"/>
                </a:moveTo>
                <a:lnTo>
                  <a:pt x="6436603" y="0"/>
                </a:lnTo>
                <a:lnTo>
                  <a:pt x="2820585" y="7004586"/>
                </a:lnTo>
                <a:lnTo>
                  <a:pt x="0" y="6995160"/>
                </a:lnTo>
                <a:cubicBezTo>
                  <a:pt x="25" y="6995055"/>
                  <a:pt x="50" y="6994949"/>
                  <a:pt x="75" y="6994844"/>
                </a:cubicBez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ubicBezTo>
                  <a:pt x="1668809" y="212"/>
                  <a:pt x="1668835" y="106"/>
                  <a:pt x="1668860" y="0"/>
                </a:cubicBezTo>
                <a:close/>
              </a:path>
            </a:pathLst>
          </a:custGeom>
          <a:solidFill>
            <a:srgbClr val="002060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396998-62AE-4EC7-8BDD-8DCA1761F078}"/>
              </a:ext>
            </a:extLst>
          </p:cNvPr>
          <p:cNvGrpSpPr/>
          <p:nvPr userDrawn="1"/>
        </p:nvGrpSpPr>
        <p:grpSpPr>
          <a:xfrm>
            <a:off x="-8879" y="1758754"/>
            <a:ext cx="6894577" cy="1670246"/>
            <a:chOff x="-18644" y="2334827"/>
            <a:chExt cx="6654701" cy="1606858"/>
          </a:xfrm>
        </p:grpSpPr>
        <p:sp>
          <p:nvSpPr>
            <p:cNvPr id="12" name="Flowchart: Data 11" descr="Global Power Platform Bootcamo">
              <a:extLst>
                <a:ext uri="{FF2B5EF4-FFF2-40B4-BE49-F238E27FC236}">
                  <a16:creationId xmlns:a16="http://schemas.microsoft.com/office/drawing/2014/main" id="{AA4D1FB6-5895-4211-97CA-0423D114AA8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 userDrawn="1"/>
          </p:nvSpPr>
          <p:spPr>
            <a:xfrm>
              <a:off x="-18644" y="2334827"/>
              <a:ext cx="6654701" cy="1606858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12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12 w 8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0000">
                  <a:moveTo>
                    <a:pt x="12" y="10000"/>
                  </a:moveTo>
                  <a:cubicBezTo>
                    <a:pt x="8" y="6667"/>
                    <a:pt x="4" y="3333"/>
                    <a:pt x="0" y="0"/>
                  </a:cubicBezTo>
                  <a:lnTo>
                    <a:pt x="8000" y="0"/>
                  </a:lnTo>
                  <a:lnTo>
                    <a:pt x="6000" y="10000"/>
                  </a:lnTo>
                  <a:lnTo>
                    <a:pt x="12" y="10000"/>
                  </a:lnTo>
                  <a:close/>
                </a:path>
              </a:pathLst>
            </a:custGeom>
            <a:solidFill>
              <a:srgbClr val="C3343F">
                <a:alpha val="8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76AFC1-157C-483D-A09D-CD04BDFA2C35}"/>
                </a:ext>
              </a:extLst>
            </p:cNvPr>
            <p:cNvSpPr txBox="1"/>
            <p:nvPr userDrawn="1"/>
          </p:nvSpPr>
          <p:spPr>
            <a:xfrm>
              <a:off x="155448" y="2523744"/>
              <a:ext cx="5671283" cy="1095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dirty="0">
                  <a:solidFill>
                    <a:schemeClr val="bg1"/>
                  </a:solidFill>
                </a:rPr>
                <a:t>Global Power Platform Bootcamp</a:t>
              </a:r>
            </a:p>
            <a:p>
              <a:pPr algn="l"/>
              <a:r>
                <a:rPr lang="en-US" sz="3600" b="1" dirty="0">
                  <a:solidFill>
                    <a:schemeClr val="bg1"/>
                  </a:solidFill>
                </a:rPr>
                <a:t>Pune </a:t>
              </a:r>
              <a:r>
                <a:rPr lang="en-US" sz="3600" b="1" dirty="0">
                  <a:solidFill>
                    <a:srgbClr val="35014D"/>
                  </a:solidFill>
                </a:rPr>
                <a:t>2020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4EF2F-2C72-41BC-90F5-C8B39BF5C530}"/>
              </a:ext>
            </a:extLst>
          </p:cNvPr>
          <p:cNvGrpSpPr/>
          <p:nvPr userDrawn="1"/>
        </p:nvGrpSpPr>
        <p:grpSpPr>
          <a:xfrm>
            <a:off x="246497" y="3795252"/>
            <a:ext cx="2753685" cy="487680"/>
            <a:chOff x="3407664" y="118872"/>
            <a:chExt cx="2753685" cy="487680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ED77ACFA-6284-4B05-AEE5-2E5011A086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664" y="118872"/>
              <a:ext cx="487680" cy="48768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73C496-56B8-4810-8296-AAD1629163B9}"/>
                </a:ext>
              </a:extLst>
            </p:cNvPr>
            <p:cNvSpPr txBox="1"/>
            <p:nvPr userDrawn="1"/>
          </p:nvSpPr>
          <p:spPr>
            <a:xfrm>
              <a:off x="3895344" y="222916"/>
              <a:ext cx="2266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FEBRUARY 2020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711FC53-6E30-4944-8462-17B280788CA7}"/>
              </a:ext>
            </a:extLst>
          </p:cNvPr>
          <p:cNvSpPr/>
          <p:nvPr userDrawn="1"/>
        </p:nvSpPr>
        <p:spPr>
          <a:xfrm>
            <a:off x="180366" y="3006855"/>
            <a:ext cx="28375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chemeClr val="bg1">
                    <a:lumMod val="75000"/>
                  </a:schemeClr>
                </a:solidFill>
              </a:rPr>
              <a:t>Organized Globally, Held Locally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CC4A8D-B645-4097-A15B-FF97510DD6A3}"/>
              </a:ext>
            </a:extLst>
          </p:cNvPr>
          <p:cNvGrpSpPr/>
          <p:nvPr userDrawn="1"/>
        </p:nvGrpSpPr>
        <p:grpSpPr>
          <a:xfrm>
            <a:off x="6894576" y="5299390"/>
            <a:ext cx="4966892" cy="885983"/>
            <a:chOff x="6407191" y="5237246"/>
            <a:chExt cx="4966892" cy="885983"/>
          </a:xfrm>
        </p:grpSpPr>
        <p:pic>
          <p:nvPicPr>
            <p:cNvPr id="44" name="Picture 43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EC62224-F172-49C4-A4C0-D241F5F7EE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200" y="5265107"/>
              <a:ext cx="1119883" cy="85731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42A5EAE-11E9-4BD0-AC5C-E37726BCA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4805" y="5242029"/>
              <a:ext cx="1119882" cy="880397"/>
            </a:xfrm>
            <a:prstGeom prst="rect">
              <a:avLst/>
            </a:prstGeom>
          </p:spPr>
        </p:pic>
        <p:pic>
          <p:nvPicPr>
            <p:cNvPr id="40" name="Picture 3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ECDDE7F-ABD8-4D3A-AF89-8BD83C01DA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191" y="5237246"/>
              <a:ext cx="1119883" cy="88598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DEAEDA-D7B4-4CB8-8998-7BC6182340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587" y="5242832"/>
              <a:ext cx="1098705" cy="88039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FC9319-8C98-48F6-8913-CBED9DBCDD6A}"/>
              </a:ext>
            </a:extLst>
          </p:cNvPr>
          <p:cNvSpPr/>
          <p:nvPr userDrawn="1"/>
        </p:nvSpPr>
        <p:spPr>
          <a:xfrm>
            <a:off x="102153" y="5812747"/>
            <a:ext cx="4362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https://www.powerplatformbootcamp.com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7B9B0E-4D47-4F3F-BCC3-2253D74A29DE}"/>
              </a:ext>
            </a:extLst>
          </p:cNvPr>
          <p:cNvGrpSpPr/>
          <p:nvPr userDrawn="1"/>
        </p:nvGrpSpPr>
        <p:grpSpPr>
          <a:xfrm>
            <a:off x="676773" y="167275"/>
            <a:ext cx="1402112" cy="1402112"/>
            <a:chOff x="490337" y="21538"/>
            <a:chExt cx="1685521" cy="16855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7D6DC1-111F-403F-AA12-A71B39AEFF0A}"/>
                </a:ext>
              </a:extLst>
            </p:cNvPr>
            <p:cNvSpPr/>
            <p:nvPr userDrawn="1"/>
          </p:nvSpPr>
          <p:spPr>
            <a:xfrm>
              <a:off x="490337" y="21538"/>
              <a:ext cx="1685521" cy="168552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6F9D75B8-B8EF-4F61-8D10-28AE2D7302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01" y="116317"/>
              <a:ext cx="1444995" cy="1503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07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5F49-BE49-445A-8122-A488937E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64036-F293-4C92-AFD8-04A3F766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 (Body)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6140F-2E54-4F7D-B9A1-E27F23E7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E428-636F-4B73-8312-2D82714C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2C60-11EA-49DD-A6C1-DB54F852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18DC7-15DC-4059-9907-FF125977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970" y="1822450"/>
            <a:ext cx="5216371" cy="4351338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DC735-A6A9-45CE-8872-CD8405ED9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1305" y="1825625"/>
            <a:ext cx="5610687" cy="4351338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667DB-BD01-4831-A93E-33703F31E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91D6-40ED-4B87-8530-AB344481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B4626-A74B-41BB-B1E2-A7650B80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F4676F-104E-4DEC-A15D-0104219E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88135"/>
            <a:ext cx="10515600" cy="1325563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019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D89B-B653-4D3F-AE3F-AF2ABA66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2747B-240C-48B6-A92C-3B36A5E6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 (Body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F2612-2C82-4A18-AE6C-53FA16AF1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3D646-6E95-42DE-97C2-3E5FB6F1F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5B49C-9A65-4CD7-B1EA-03831C3EE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200FC-EA8F-4983-826A-A4EA7BB0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D9C043-5FEA-4D9D-A3ED-9D519593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464C5-7145-4AB7-B0CF-F3A65375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57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F670-5CEC-4635-9F70-8BB642C6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EBEAC-EB2E-4013-91CA-254C1428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FDF7C-63CA-4A5B-9B48-A48F047E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1CAB5-A57C-430C-9DBC-0C49B683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2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9FEEC-0633-4EE7-8BFF-F100374C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19079-850E-4D7A-8996-35290DAA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41A22-ABA0-4235-8CA9-8BC9C249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5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8A9-7FE9-45F4-BB5B-73DE510A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Segoe U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7B242-6D1E-4C46-AD12-03B584737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Segoe UI (Body)"/>
              </a:defRPr>
            </a:lvl1pPr>
            <a:lvl2pPr>
              <a:defRPr sz="2800">
                <a:latin typeface="Segoe UI (Body)"/>
              </a:defRPr>
            </a:lvl2pPr>
            <a:lvl3pPr>
              <a:defRPr sz="2400">
                <a:latin typeface="Segoe UI (Body)"/>
              </a:defRPr>
            </a:lvl3pPr>
            <a:lvl4pPr>
              <a:defRPr sz="2000">
                <a:latin typeface="Segoe UI (Body)"/>
              </a:defRPr>
            </a:lvl4pPr>
            <a:lvl5pPr>
              <a:defRPr sz="2000">
                <a:latin typeface="Segoe UI (Body)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BBCEC-555B-4EAB-ADC1-381547B18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egoe UI (Body)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B07DE-8C45-4AF4-BA3A-1897194D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0819F-F860-4A9D-AB7B-ED09695A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D8211-ED63-4D23-B4A7-9624FA52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03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E424-F155-42BB-B32B-6EF29ED3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Segoe UI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D1B42-016F-487F-A71B-830F9134D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Segoe UI (Body)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225BA-7CF5-4E2D-B41A-52A716E54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egoe UI (Body)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F1F2E-2F3E-492C-AA51-97488ADD57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94C7E-4BD6-4F5D-BB99-9E4A183A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C3673-1CB9-4D30-9AD9-34CC56AA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86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A81F-52BF-4F2E-959B-D2E417B9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E35CA-ABF7-4BC4-BC64-86D7A6932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BF840-53C4-4DAC-8278-327C5F99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6C34E-5FD0-43B3-8B88-A632F3E3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20E5-B472-4C98-AD8C-9341A875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90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41C1F-0C05-45F9-B170-B7343735E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BE1FA-9EA4-4BE5-BD0B-0B107D0C5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7EF5F-A523-4DE8-8A95-ECE6451D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ACE8C-00AC-4D81-AB73-8A17F04A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1236A-F83C-4378-ACB8-81BF10C2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2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1772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>
      <p:bgPr>
        <a:blipFill dpi="0" rotWithShape="1">
          <a:blip r:embed="rId2">
            <a:alphaModFix amt="9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4F210A-C566-4CFD-A79D-936D32EE7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199" y="1754913"/>
            <a:ext cx="5510213" cy="166199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6000" b="1" spc="-50" baseline="0">
                <a:solidFill>
                  <a:srgbClr val="D839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AF396BF-840A-4AB6-BAD9-3952A39CBE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79604"/>
            <a:ext cx="5510213" cy="4985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E3D3B5-92B7-469A-8BF5-B933DD9611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3" y="1240634"/>
            <a:ext cx="9080828" cy="51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5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06867B-BFC8-43B9-8092-2080745A5F70}"/>
              </a:ext>
            </a:extLst>
          </p:cNvPr>
          <p:cNvSpPr/>
          <p:nvPr userDrawn="1"/>
        </p:nvSpPr>
        <p:spPr>
          <a:xfrm>
            <a:off x="303005" y="3429000"/>
            <a:ext cx="8574451" cy="118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600" b="1" dirty="0">
                <a:solidFill>
                  <a:srgbClr val="3C4252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421F7-9A42-4EC0-B51B-354C95C62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23" y="717149"/>
            <a:ext cx="2381424" cy="24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3C3C78-F881-4334-9E57-4349CB17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12C55-B4F2-4D83-8871-C0AAD13D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060" y="6644640"/>
            <a:ext cx="4114800" cy="2133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25905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465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8240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35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703409"/>
            <a:ext cx="6400800" cy="8309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170392" y="1"/>
            <a:ext cx="5932086" cy="6229350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453F7F1-31A1-4AAF-8FA6-C5DA99892E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4985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Demo Subtitle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1C31649-8481-434D-8633-A945DF033FDA}"/>
              </a:ext>
            </a:extLst>
          </p:cNvPr>
          <p:cNvSpPr/>
          <p:nvPr userDrawn="1"/>
        </p:nvSpPr>
        <p:spPr>
          <a:xfrm>
            <a:off x="529233" y="3360"/>
            <a:ext cx="1435947" cy="536581"/>
          </a:xfrm>
          <a:prstGeom prst="rect">
            <a:avLst/>
          </a:prstGeom>
          <a:solidFill>
            <a:srgbClr val="FF97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roxima Nova" panose="02000506030000020004" pitchFamily="50" charset="0"/>
              </a:rPr>
              <a:t>Demo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A513EB-6A18-4BE7-949C-D03074C3FCE3}"/>
              </a:ext>
            </a:extLst>
          </p:cNvPr>
          <p:cNvCxnSpPr/>
          <p:nvPr userDrawn="1"/>
        </p:nvCxnSpPr>
        <p:spPr>
          <a:xfrm>
            <a:off x="584200" y="3669162"/>
            <a:ext cx="1494264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2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77871-A1AA-4E33-B12B-929199C90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" r="20173" b="58603"/>
          <a:stretch/>
        </p:blipFill>
        <p:spPr>
          <a:xfrm>
            <a:off x="3133725" y="1466850"/>
            <a:ext cx="9058275" cy="478154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6A827D-9BFA-4542-AE7D-D868557FF9C0}"/>
              </a:ext>
            </a:extLst>
          </p:cNvPr>
          <p:cNvCxnSpPr/>
          <p:nvPr userDrawn="1"/>
        </p:nvCxnSpPr>
        <p:spPr>
          <a:xfrm>
            <a:off x="958138" y="1488319"/>
            <a:ext cx="1494264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ADB76C-EAFB-4FA9-842C-92856D5B9CFD}"/>
              </a:ext>
            </a:extLst>
          </p:cNvPr>
          <p:cNvSpPr/>
          <p:nvPr userDrawn="1"/>
        </p:nvSpPr>
        <p:spPr>
          <a:xfrm>
            <a:off x="471682" y="563840"/>
            <a:ext cx="8574451" cy="75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4000" b="1" dirty="0">
                <a:solidFill>
                  <a:srgbClr val="3C4252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Agenda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D39669-4B38-468C-A12F-4BB869C09E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651" y="1906765"/>
            <a:ext cx="5510213" cy="997196"/>
          </a:xfrm>
          <a:noFill/>
        </p:spPr>
        <p:txBody>
          <a:bodyPr wrap="square" lIns="0" tIns="0" rIns="0" bIns="0">
            <a:spAutoFit/>
          </a:bodyPr>
          <a:lstStyle>
            <a:lvl1pPr marL="571500" indent="-571500">
              <a:spcBef>
                <a:spcPts val="0"/>
              </a:spcBef>
              <a:buFont typeface="Arial" panose="020B0604020202020204" pitchFamily="34" charset="0"/>
              <a:buChar char="•"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406039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1019D5-B2A6-40B7-8CD4-94C971D13445}"/>
              </a:ext>
            </a:extLst>
          </p:cNvPr>
          <p:cNvCxnSpPr/>
          <p:nvPr userDrawn="1"/>
        </p:nvCxnSpPr>
        <p:spPr>
          <a:xfrm>
            <a:off x="584199" y="3741564"/>
            <a:ext cx="1494264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B5B349F-CA7A-4D74-8E3C-07A79F8B1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02779"/>
            <a:ext cx="5510213" cy="83099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6000" b="1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2A4CE0A-7B63-45A0-843A-8C9EC1BCE0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43938"/>
            <a:ext cx="5510213" cy="4985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47204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1019D5-B2A6-40B7-8CD4-94C971D13445}"/>
              </a:ext>
            </a:extLst>
          </p:cNvPr>
          <p:cNvCxnSpPr/>
          <p:nvPr userDrawn="1"/>
        </p:nvCxnSpPr>
        <p:spPr>
          <a:xfrm>
            <a:off x="584199" y="3750442"/>
            <a:ext cx="1494264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831B3DD-59C0-429E-8E20-9C54E526A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02779"/>
            <a:ext cx="5510213" cy="83099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6000" b="1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A038403-6393-458F-AF56-60B20DE779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43938"/>
            <a:ext cx="5510213" cy="4985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60534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5438DE-68BC-4837-B9AF-134C2B0301F1}"/>
              </a:ext>
            </a:extLst>
          </p:cNvPr>
          <p:cNvGrpSpPr/>
          <p:nvPr userDrawn="1"/>
        </p:nvGrpSpPr>
        <p:grpSpPr>
          <a:xfrm>
            <a:off x="0" y="4104000"/>
            <a:ext cx="12192000" cy="1991636"/>
            <a:chOff x="0" y="3429000"/>
            <a:chExt cx="12192000" cy="3429000"/>
          </a:xfrm>
          <a:solidFill>
            <a:srgbClr val="732674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222313-E9FB-4A21-AC86-AD4C912175E0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39578B2-347C-4BF7-8FB7-34760D22A2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0CC45D-7252-410D-AFE8-42D87D75A1E4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38FE86-9A17-4FA6-9AA1-5D369BBBC68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C46402-9103-4CBC-B621-5FA8F872B92A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FFD2A1-329C-478E-B333-EA975DA96FDD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F0DBB4-C9E5-4832-B3C3-A83B8FA08934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0B99161-FEF9-4320-9145-BA413BBD23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[Next session name]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4D242E-DC3D-49FF-8486-48F27A7383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[Next session presenter]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6E4AFAD-9EA5-4993-BE92-E334D136F881}"/>
              </a:ext>
            </a:extLst>
          </p:cNvPr>
          <p:cNvSpPr txBox="1">
            <a:spLocks/>
          </p:cNvSpPr>
          <p:nvPr userDrawn="1"/>
        </p:nvSpPr>
        <p:spPr>
          <a:xfrm>
            <a:off x="256101" y="3140706"/>
            <a:ext cx="3401499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 up…</a:t>
            </a:r>
          </a:p>
        </p:txBody>
      </p: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41C1DBB3-155A-4D97-BCD7-703B9E7975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04" y="578897"/>
            <a:ext cx="3300991" cy="34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2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19BA-A691-4701-A2C4-705C0D2E6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A9D76-67BB-4C6D-9B4E-7CAC65B36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(Body)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EBAE2-C87C-49DB-AEF3-16FF8180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84CC3-B8B1-4F75-AAE2-C2BB1727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ED21-BD66-436F-A353-F82BA43A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E804-2E15-452F-81AA-C7771FE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88135"/>
            <a:ext cx="10515600" cy="1325563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E3AE-4A1D-4963-886F-B76A02648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70" y="1797302"/>
            <a:ext cx="11235431" cy="4351338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4A178-9F81-4B73-990F-9EB4EA0C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AD597-1F4E-449C-955C-F373138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9F35D-4246-4049-98FE-5A81AAA4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6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Relationship Id="rId3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C4F58D2-95B8-4C03-888C-574A5EAFD92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0" y="6246581"/>
            <a:ext cx="12194050" cy="61500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5481E-FAC2-419E-9A7F-3E69540E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8CD83-25A8-4FF3-BECB-CB04937AF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74907-2B51-4166-83AE-B3F2C14F95F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797" y="148300"/>
            <a:ext cx="813647" cy="8467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D83F23-7079-4778-A661-5145C6124520}"/>
              </a:ext>
            </a:extLst>
          </p:cNvPr>
          <p:cNvSpPr txBox="1"/>
          <p:nvPr userDrawn="1"/>
        </p:nvSpPr>
        <p:spPr>
          <a:xfrm>
            <a:off x="-220988" y="6203184"/>
            <a:ext cx="1518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Sponsored By:</a:t>
            </a:r>
            <a:endParaRPr lang="en-IN" sz="1000" b="1" i="1" dirty="0">
              <a:solidFill>
                <a:schemeClr val="bg2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561D2E-1BDA-423D-803F-34B55A7F660F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0" y="6445849"/>
            <a:ext cx="1768597" cy="358141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250F83-149C-4089-A384-EDF81F19F1D8}"/>
              </a:ext>
            </a:extLst>
          </p:cNvPr>
          <p:cNvSpPr/>
          <p:nvPr userDrawn="1"/>
        </p:nvSpPr>
        <p:spPr>
          <a:xfrm>
            <a:off x="0" y="6230209"/>
            <a:ext cx="12192000" cy="636688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F5BBED-821E-4792-B758-54CBD2421F2D}"/>
              </a:ext>
            </a:extLst>
          </p:cNvPr>
          <p:cNvGrpSpPr/>
          <p:nvPr userDrawn="1"/>
        </p:nvGrpSpPr>
        <p:grpSpPr>
          <a:xfrm>
            <a:off x="10356694" y="6208506"/>
            <a:ext cx="1705966" cy="585021"/>
            <a:chOff x="10241280" y="6199628"/>
            <a:chExt cx="1705966" cy="5850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FFECAC-F8ED-4D1A-86E0-DB3B8A19610A}"/>
                </a:ext>
              </a:extLst>
            </p:cNvPr>
            <p:cNvSpPr txBox="1"/>
            <p:nvPr userDrawn="1"/>
          </p:nvSpPr>
          <p:spPr>
            <a:xfrm>
              <a:off x="10241280" y="6199628"/>
              <a:ext cx="1094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i="1" dirty="0">
                  <a:solidFill>
                    <a:schemeClr val="bg2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Supported By:</a:t>
              </a:r>
              <a:endParaRPr lang="en-IN" sz="1000" b="1" i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29" name="Picture 2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CFDD1F4-FDE6-4291-B1D9-4E5E224335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913" y="6459247"/>
              <a:ext cx="1521333" cy="325402"/>
            </a:xfrm>
            <a:prstGeom prst="rect">
              <a:avLst/>
            </a:prstGeom>
          </p:spPr>
        </p:pic>
      </p:grp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4AB2DD-A206-47F5-B1BA-4520457D51F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35" y="6255459"/>
            <a:ext cx="1534152" cy="5574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8DFBB16-5248-4C2B-9A1F-565C7EA88801}"/>
              </a:ext>
            </a:extLst>
          </p:cNvPr>
          <p:cNvGrpSpPr/>
          <p:nvPr userDrawn="1"/>
        </p:nvGrpSpPr>
        <p:grpSpPr>
          <a:xfrm>
            <a:off x="5350091" y="6304983"/>
            <a:ext cx="5074621" cy="529005"/>
            <a:chOff x="4187110" y="6344842"/>
            <a:chExt cx="4680503" cy="5290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EDD516-1054-42A7-8ED2-5E3294F4D127}"/>
                </a:ext>
              </a:extLst>
            </p:cNvPr>
            <p:cNvSpPr txBox="1"/>
            <p:nvPr userDrawn="1"/>
          </p:nvSpPr>
          <p:spPr>
            <a:xfrm>
              <a:off x="4678699" y="6350627"/>
              <a:ext cx="15156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@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GPPBootcamp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l"/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#GPPBPune2020</a:t>
              </a:r>
            </a:p>
          </p:txBody>
        </p:sp>
        <p:pic>
          <p:nvPicPr>
            <p:cNvPr id="19" name="Picture 18" descr="A picture containing ax, plant&#10;&#10;Description automatically generated">
              <a:extLst>
                <a:ext uri="{FF2B5EF4-FFF2-40B4-BE49-F238E27FC236}">
                  <a16:creationId xmlns:a16="http://schemas.microsoft.com/office/drawing/2014/main" id="{472A6468-7947-42A3-B36E-9CAC5D71B9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10" y="6478054"/>
              <a:ext cx="489539" cy="342372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D9316B-F128-415D-8DBB-9216C5152737}"/>
                </a:ext>
              </a:extLst>
            </p:cNvPr>
            <p:cNvSpPr txBox="1"/>
            <p:nvPr userDrawn="1"/>
          </p:nvSpPr>
          <p:spPr>
            <a:xfrm>
              <a:off x="6112576" y="6344842"/>
              <a:ext cx="275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#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PowerPlatform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#GPPB2020</a:t>
              </a:r>
            </a:p>
            <a:p>
              <a:pPr algn="l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#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GlobalPowerPlatformBootcamp</a:t>
              </a:r>
              <a:endParaRPr lang="en-IN" sz="1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07A1C6-CCFD-4D76-98BE-EB2C49F29ADD}"/>
              </a:ext>
            </a:extLst>
          </p:cNvPr>
          <p:cNvCxnSpPr/>
          <p:nvPr userDrawn="1"/>
        </p:nvCxnSpPr>
        <p:spPr>
          <a:xfrm>
            <a:off x="2092780" y="6351973"/>
            <a:ext cx="0" cy="5060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3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7" r:id="rId4"/>
    <p:sldLayoutId id="2147483666" r:id="rId5"/>
    <p:sldLayoutId id="2147483664" r:id="rId6"/>
    <p:sldLayoutId id="2147483662" r:id="rId7"/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9" r:id="rId19"/>
    <p:sldLayoutId id="2147483670" r:id="rId20"/>
    <p:sldLayoutId id="2147483672" r:id="rId21"/>
    <p:sldLayoutId id="2147483673" r:id="rId22"/>
    <p:sldLayoutId id="2147483674" r:id="rId23"/>
    <p:sldLayoutId id="2147483675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o.microsoft.com/fwlink/?LinkID=820931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emf"/><Relationship Id="rId7" Type="http://schemas.openxmlformats.org/officeDocument/2006/relationships/image" Target="../media/image63.sv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aka.ms/GatewayPowerShel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powerbi.microsoft.com/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owerbi.microsoft.com/en-us/desktop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Relationship Id="rId14" Type="http://schemas.openxmlformats.org/officeDocument/2006/relationships/image" Target="../media/image3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powerbi.microsoft.com/en-us/desktop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eb.powerapps.com/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powerapps.com/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.microsoft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powerapps.com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dmin.powerplatform.microsoft.com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27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atewayPowerShell" TargetMode="Externa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service-gateway-performance-monito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ffice.com/devprogra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docs.microsoft.com/en-us/learn/powerplatfor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on-premise-servers-persist-in-98-of-businesses-even-with-cloud-hype/549643/" TargetMode="External"/><Relationship Id="rId2" Type="http://schemas.openxmlformats.org/officeDocument/2006/relationships/hyperlink" Target="https://community.spiceworks.com/blog/3182-the-2019-state-of-server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33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3E6B-0969-4860-BD34-D6E45E0C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On-premises Data Gateway?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6527E-B472-428B-AB80-F4A2C0F2A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971" y="1296141"/>
            <a:ext cx="5994554" cy="4933210"/>
          </a:xfrm>
        </p:spPr>
        <p:txBody>
          <a:bodyPr>
            <a:normAutofit/>
          </a:bodyPr>
          <a:lstStyle/>
          <a:p>
            <a:r>
              <a:rPr lang="en-US" u="sng" dirty="0"/>
              <a:t>One gateway</a:t>
            </a:r>
            <a:r>
              <a:rPr lang="en-US" dirty="0"/>
              <a:t> for multiple cloud services and experiences 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Power BI</a:t>
            </a:r>
          </a:p>
          <a:p>
            <a:pPr lvl="1"/>
            <a:r>
              <a:rPr lang="en-US" dirty="0"/>
              <a:t>Power BI dataflows</a:t>
            </a:r>
          </a:p>
          <a:p>
            <a:pPr lvl="1"/>
            <a:r>
              <a:rPr lang="en-US" dirty="0"/>
              <a:t>Power Apps</a:t>
            </a:r>
          </a:p>
          <a:p>
            <a:pPr lvl="1"/>
            <a:r>
              <a:rPr lang="en-US" dirty="0"/>
              <a:t>Power Automate</a:t>
            </a:r>
          </a:p>
          <a:p>
            <a:pPr lvl="1"/>
            <a:r>
              <a:rPr lang="en-US" dirty="0"/>
              <a:t>Power Platform dataflows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Azure Analysis Services</a:t>
            </a:r>
          </a:p>
          <a:p>
            <a:pPr lvl="1"/>
            <a:r>
              <a:rPr lang="en-US" dirty="0"/>
              <a:t>Logic Apps</a:t>
            </a:r>
          </a:p>
          <a:p>
            <a:pPr lvl="1"/>
            <a:r>
              <a:rPr lang="en-US" dirty="0"/>
              <a:t>Microsoft Search</a:t>
            </a:r>
          </a:p>
          <a:p>
            <a:endParaRPr lang="en-US" sz="2400" dirty="0"/>
          </a:p>
        </p:txBody>
      </p:sp>
      <p:pic>
        <p:nvPicPr>
          <p:cNvPr id="5" name="Picture 2" descr="Machine generated alternative text:&#10;Cloud &#10;On-premises data gateway &#10;On-premises data sources ">
            <a:extLst>
              <a:ext uri="{FF2B5EF4-FFF2-40B4-BE49-F238E27FC236}">
                <a16:creationId xmlns:a16="http://schemas.microsoft.com/office/drawing/2014/main" id="{1500EB0C-C31B-4730-B081-2A053DB2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296141"/>
            <a:ext cx="5194784" cy="467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912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1E6E-94C8-4461-A09D-755D088C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need Data Gateway every time?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20E5148-0B79-4BAC-8F30-DC8D250F4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38" y="2021836"/>
            <a:ext cx="3797737" cy="2242038"/>
          </a:xfrm>
          <a:prstGeom prst="rect">
            <a:avLst/>
          </a:prstGeom>
        </p:spPr>
      </p:pic>
      <p:pic>
        <p:nvPicPr>
          <p:cNvPr id="19" name="Picture 18" descr="A picture containing room, table&#10;&#10;Description automatically generated">
            <a:extLst>
              <a:ext uri="{FF2B5EF4-FFF2-40B4-BE49-F238E27FC236}">
                <a16:creationId xmlns:a16="http://schemas.microsoft.com/office/drawing/2014/main" id="{DD3AB374-C710-40AF-9806-33A41230B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75" y="1530367"/>
            <a:ext cx="2525523" cy="2733507"/>
          </a:xfrm>
          <a:prstGeom prst="rect">
            <a:avLst/>
          </a:prstGeom>
        </p:spPr>
      </p:pic>
      <p:pic>
        <p:nvPicPr>
          <p:cNvPr id="21" name="Picture 20" descr="A picture containing electronics, display, computer, drawing&#10;&#10;Description automatically generated">
            <a:extLst>
              <a:ext uri="{FF2B5EF4-FFF2-40B4-BE49-F238E27FC236}">
                <a16:creationId xmlns:a16="http://schemas.microsoft.com/office/drawing/2014/main" id="{07C2C17D-93A3-42A3-A074-5A4CDDE94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752" y="1801338"/>
            <a:ext cx="2358227" cy="2358227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FCD425BF-048E-4AF6-8D82-E487185BF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144" y="2543174"/>
            <a:ext cx="1687286" cy="885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C6CAF8-1F1D-40CF-BB8D-55640A13B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90" y="4672012"/>
            <a:ext cx="2417157" cy="1138238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8AB3E8C6-2E05-45C7-BC53-46B09F1574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67" y="4818544"/>
            <a:ext cx="977333" cy="991706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794399FE-0105-4E10-B512-022A6AC06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13" y="4464844"/>
            <a:ext cx="1138238" cy="1475386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4C253FE3-0DDF-4F03-90DD-0EB94CD1E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746" y="4464844"/>
            <a:ext cx="1138238" cy="147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Personal mode vs. Standard mode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D6ACAF1-4AE6-4B8C-8B55-20788603FC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664596"/>
              </p:ext>
            </p:extLst>
          </p:nvPr>
        </p:nvGraphicFramePr>
        <p:xfrm>
          <a:off x="384202" y="1327393"/>
          <a:ext cx="11633626" cy="476253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717962">
                  <a:extLst>
                    <a:ext uri="{9D8B030D-6E8A-4147-A177-3AD203B41FA5}">
                      <a16:colId xmlns:a16="http://schemas.microsoft.com/office/drawing/2014/main" val="1066919493"/>
                    </a:ext>
                  </a:extLst>
                </a:gridCol>
                <a:gridCol w="4759678">
                  <a:extLst>
                    <a:ext uri="{9D8B030D-6E8A-4147-A177-3AD203B41FA5}">
                      <a16:colId xmlns:a16="http://schemas.microsoft.com/office/drawing/2014/main" val="1805865308"/>
                    </a:ext>
                  </a:extLst>
                </a:gridCol>
                <a:gridCol w="5155986">
                  <a:extLst>
                    <a:ext uri="{9D8B030D-6E8A-4147-A177-3AD203B41FA5}">
                      <a16:colId xmlns:a16="http://schemas.microsoft.com/office/drawing/2014/main" val="1978515893"/>
                    </a:ext>
                  </a:extLst>
                </a:gridCol>
              </a:tblGrid>
              <a:tr h="873260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rgbClr val="EDC30D"/>
                        </a:solidFill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On-premises Data Gateway </a:t>
                      </a:r>
                      <a:br>
                        <a:rPr lang="en-US" sz="1500" dirty="0"/>
                      </a:br>
                      <a:r>
                        <a:rPr lang="en-US" sz="1500" dirty="0"/>
                        <a:t>(Personal Mode)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On-premises</a:t>
                      </a:r>
                      <a:r>
                        <a:rPr lang="en-US" sz="1500" baseline="0" dirty="0"/>
                        <a:t> Data Gateway </a:t>
                      </a:r>
                    </a:p>
                    <a:p>
                      <a:r>
                        <a:rPr lang="en-US" sz="1500" baseline="0" dirty="0"/>
                        <a:t>(Standard Mode)</a:t>
                      </a:r>
                      <a:endParaRPr lang="en-US" sz="1500" dirty="0"/>
                    </a:p>
                    <a:p>
                      <a:endParaRPr lang="en-US" sz="1500" b="0" dirty="0">
                        <a:solidFill>
                          <a:srgbClr val="EDC30D"/>
                        </a:solidFill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extLst>
                  <a:ext uri="{0D108BD9-81ED-4DB2-BD59-A6C34878D82A}">
                    <a16:rowId xmlns:a16="http://schemas.microsoft.com/office/drawing/2014/main" val="3965946224"/>
                  </a:ext>
                </a:extLst>
              </a:tr>
              <a:tr h="307095">
                <a:tc>
                  <a:txBody>
                    <a:bodyPr/>
                    <a:lstStyle/>
                    <a:p>
                      <a:r>
                        <a:rPr lang="en-US" sz="1500"/>
                        <a:t>Target Persona/</a:t>
                      </a:r>
                    </a:p>
                    <a:p>
                      <a:r>
                        <a:rPr lang="en-US" sz="1500"/>
                        <a:t>Scenario</a:t>
                      </a:r>
                      <a:endParaRPr lang="en-US" sz="1500" b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500" dirty="0"/>
                        <a:t>Business</a:t>
                      </a:r>
                      <a:r>
                        <a:rPr lang="en-US" sz="1500" baseline="0" dirty="0"/>
                        <a:t> analysts</a:t>
                      </a:r>
                      <a:endParaRPr lang="en-US" sz="1500" dirty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500" dirty="0"/>
                        <a:t>Enterprises requiring central data source management</a:t>
                      </a:r>
                      <a:r>
                        <a:rPr lang="en-US" sz="1500" baseline="0" dirty="0"/>
                        <a:t> and access control</a:t>
                      </a:r>
                      <a:endParaRPr lang="en-US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Segoe UI" panose="020B0502040204020203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500" dirty="0"/>
                    </a:p>
                  </a:txBody>
                  <a:tcPr marL="124311" marR="124311" marT="62156" marB="62156"/>
                </a:tc>
                <a:extLst>
                  <a:ext uri="{0D108BD9-81ED-4DB2-BD59-A6C34878D82A}">
                    <a16:rowId xmlns:a16="http://schemas.microsoft.com/office/drawing/2014/main" val="3751448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500" b="1">
                          <a:latin typeface="+mn-lt"/>
                          <a:cs typeface="Segoe UI" panose="020B0502040204020203" pitchFamily="34" charset="0"/>
                        </a:rPr>
                        <a:t>Use Case</a:t>
                      </a: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500" baseline="0"/>
                        <a:t>Sets up and uses gateway for personal data sources only</a:t>
                      </a:r>
                      <a:endParaRPr lang="en-US" sz="150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500"/>
                        <a:t>Admins setup </a:t>
                      </a:r>
                      <a:r>
                        <a:rPr lang="en-US" sz="1500" baseline="0"/>
                        <a:t>for employees within a department/ company</a:t>
                      </a:r>
                      <a:endParaRPr lang="en-US" sz="150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extLst>
                  <a:ext uri="{0D108BD9-81ED-4DB2-BD59-A6C34878D82A}">
                    <a16:rowId xmlns:a16="http://schemas.microsoft.com/office/drawing/2014/main" val="3255052891"/>
                  </a:ext>
                </a:extLst>
              </a:tr>
              <a:tr h="347832">
                <a:tc rowSpan="3">
                  <a:txBody>
                    <a:bodyPr/>
                    <a:lstStyle/>
                    <a:p>
                      <a:r>
                        <a:rPr lang="en-US" sz="1500"/>
                        <a:t>Features</a:t>
                      </a:r>
                      <a:endParaRPr lang="en-US" sz="1500" b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Import with scheduled refresh</a:t>
                      </a:r>
                      <a:endParaRPr lang="en-US" sz="150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Direct query (for all services)</a:t>
                      </a:r>
                      <a:r>
                        <a:rPr lang="en-US" sz="1500" baseline="0" dirty="0"/>
                        <a:t> and scheduled refresh (only for Power BI)</a:t>
                      </a:r>
                      <a:endParaRPr lang="en-US" sz="1500" dirty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extLst>
                  <a:ext uri="{0D108BD9-81ED-4DB2-BD59-A6C34878D82A}">
                    <a16:rowId xmlns:a16="http://schemas.microsoft.com/office/drawing/2014/main" val="728515353"/>
                  </a:ext>
                </a:extLst>
              </a:tr>
              <a:tr h="6092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aseline="0"/>
                        <a:t>No additional data source configuration to setup a refresh</a:t>
                      </a:r>
                      <a:endParaRPr lang="en-US" sz="1500" baseline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Gateway admin needs to configure each</a:t>
                      </a:r>
                      <a:r>
                        <a:rPr lang="en-US" sz="1500" baseline="0"/>
                        <a:t> data source explicitly </a:t>
                      </a:r>
                      <a:endParaRPr lang="en-US" sz="150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7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Data source connections</a:t>
                      </a:r>
                      <a:r>
                        <a:rPr lang="en-US" sz="1500" baseline="0" dirty="0"/>
                        <a:t> managed per user</a:t>
                      </a:r>
                      <a:endParaRPr lang="en-US" sz="1500" baseline="0" dirty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Central data source management</a:t>
                      </a:r>
                      <a:r>
                        <a:rPr lang="en-US" sz="1500" baseline="0"/>
                        <a:t> and access control</a:t>
                      </a:r>
                      <a:endParaRPr lang="en-US" sz="150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extLst>
                  <a:ext uri="{0D108BD9-81ED-4DB2-BD59-A6C34878D82A}">
                    <a16:rowId xmlns:a16="http://schemas.microsoft.com/office/drawing/2014/main" val="3989112853"/>
                  </a:ext>
                </a:extLst>
              </a:tr>
              <a:tr h="871675">
                <a:tc>
                  <a:txBody>
                    <a:bodyPr/>
                    <a:lstStyle/>
                    <a:p>
                      <a:r>
                        <a:rPr lang="en-US" sz="1500"/>
                        <a:t>Services supported</a:t>
                      </a:r>
                      <a:endParaRPr lang="en-US" sz="1500" b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Power BI</a:t>
                      </a:r>
                      <a:endParaRPr lang="en-US" sz="1500" dirty="0"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4311" marR="124311" marT="62156" marB="62156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Power BI, Power Apps, Power Automate</a:t>
                      </a:r>
                      <a:r>
                        <a:rPr lang="en-US" sz="1500" baseline="0" dirty="0"/>
                        <a:t>, </a:t>
                      </a:r>
                      <a:br>
                        <a:rPr lang="en-US" sz="1500" baseline="0" dirty="0"/>
                      </a:br>
                      <a:r>
                        <a:rPr lang="en-US" sz="1500" baseline="0" dirty="0"/>
                        <a:t>Azure Logic Apps, Azure Analysis Services, </a:t>
                      </a:r>
                      <a:br>
                        <a:rPr lang="en-US" sz="1500" baseline="0" dirty="0"/>
                      </a:br>
                      <a:r>
                        <a:rPr lang="en-US" sz="1500" baseline="0" dirty="0"/>
                        <a:t>Power Query Online with CDS</a:t>
                      </a:r>
                    </a:p>
                  </a:txBody>
                  <a:tcPr marL="124311" marR="124311" marT="62156" marB="6215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84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1FF0-1259-48D1-8E66-B40BCDEC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703409"/>
            <a:ext cx="6400800" cy="830997"/>
          </a:xfrm>
        </p:spPr>
        <p:txBody>
          <a:bodyPr/>
          <a:lstStyle/>
          <a:p>
            <a:r>
              <a:rPr lang="en-US" dirty="0"/>
              <a:t>Data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5BBC5-D383-46C8-9C7D-48FA8DEF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5BDFB-D3D5-42D1-BF84-F70A3E93E3B3}"/>
              </a:ext>
            </a:extLst>
          </p:cNvPr>
          <p:cNvSpPr/>
          <p:nvPr/>
        </p:nvSpPr>
        <p:spPr>
          <a:xfrm>
            <a:off x="491231" y="478371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Download and install from </a:t>
            </a:r>
            <a:r>
              <a:rPr lang="en-US" sz="2000" dirty="0">
                <a:hlinkClick r:id="rId2"/>
              </a:rPr>
              <a:t>http://go.microsoft.com/fwlink/?LinkID=820931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475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F7BC-8E4F-48E4-80D8-FB8E7B41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 Data Gateway installation…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C46D0E1-5085-4122-BF8F-523F9271F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27" y="1386695"/>
            <a:ext cx="6603648" cy="4647318"/>
          </a:xfrm>
        </p:spPr>
      </p:pic>
    </p:spTree>
    <p:extLst>
      <p:ext uri="{BB962C8B-B14F-4D97-AF65-F5344CB8AC3E}">
        <p14:creationId xmlns:p14="http://schemas.microsoft.com/office/powerpoint/2010/main" val="247999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F7BC-8E4F-48E4-80D8-FB8E7B41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 Data Gateway installation…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6D0E1-5085-4122-BF8F-523F9271F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614" y="1386695"/>
            <a:ext cx="6580273" cy="4647318"/>
          </a:xfrm>
        </p:spPr>
      </p:pic>
    </p:spTree>
    <p:extLst>
      <p:ext uri="{BB962C8B-B14F-4D97-AF65-F5344CB8AC3E}">
        <p14:creationId xmlns:p14="http://schemas.microsoft.com/office/powerpoint/2010/main" val="2644894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F7BC-8E4F-48E4-80D8-FB8E7B41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 Data Gateway installation…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6D0E1-5085-4122-BF8F-523F9271F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1879" y="1386695"/>
            <a:ext cx="5037743" cy="4647318"/>
          </a:xfrm>
        </p:spPr>
      </p:pic>
    </p:spTree>
    <p:extLst>
      <p:ext uri="{BB962C8B-B14F-4D97-AF65-F5344CB8AC3E}">
        <p14:creationId xmlns:p14="http://schemas.microsoft.com/office/powerpoint/2010/main" val="158859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F7BC-8E4F-48E4-80D8-FB8E7B41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 Data Gateway installation…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6D0E1-5085-4122-BF8F-523F9271F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9670" y="1386695"/>
            <a:ext cx="4742160" cy="4647318"/>
          </a:xfrm>
        </p:spPr>
      </p:pic>
    </p:spTree>
    <p:extLst>
      <p:ext uri="{BB962C8B-B14F-4D97-AF65-F5344CB8AC3E}">
        <p14:creationId xmlns:p14="http://schemas.microsoft.com/office/powerpoint/2010/main" val="10092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F7BC-8E4F-48E4-80D8-FB8E7B41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On-premises Data Gateway installation…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6D0E1-5085-4122-BF8F-523F9271F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5778" y="1386695"/>
            <a:ext cx="4589943" cy="4647318"/>
          </a:xfrm>
        </p:spPr>
      </p:pic>
    </p:spTree>
    <p:extLst>
      <p:ext uri="{BB962C8B-B14F-4D97-AF65-F5344CB8AC3E}">
        <p14:creationId xmlns:p14="http://schemas.microsoft.com/office/powerpoint/2010/main" val="232147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1FF0-1259-48D1-8E66-B40BCDEC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703409"/>
            <a:ext cx="6400800" cy="830997"/>
          </a:xfrm>
        </p:spPr>
        <p:txBody>
          <a:bodyPr/>
          <a:lstStyle/>
          <a:p>
            <a:r>
              <a:rPr lang="en-US" dirty="0"/>
              <a:t>Data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5BBC5-D383-46C8-9C7D-48FA8DEF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5529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3FF04-144B-4574-9F6E-72BE5F3E9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127418"/>
            <a:ext cx="7121617" cy="1883593"/>
          </a:xfrm>
        </p:spPr>
        <p:txBody>
          <a:bodyPr/>
          <a:lstStyle/>
          <a:p>
            <a:r>
              <a:rPr lang="en-US" sz="4000" dirty="0">
                <a:solidFill>
                  <a:srgbClr val="D83B01"/>
                </a:solidFill>
              </a:rPr>
              <a:t>Microsoft Power BI, Power Automate, and Power Apps: </a:t>
            </a:r>
            <a:br>
              <a:rPr lang="en-US" sz="4000" dirty="0"/>
            </a:br>
            <a:r>
              <a:rPr lang="en-US" sz="2800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</a:rPr>
              <a:t>Connecting to data using the on-premises data gateway</a:t>
            </a:r>
            <a:endParaRPr lang="en-US" sz="4000" dirty="0">
              <a:gradFill>
                <a:gsLst>
                  <a:gs pos="8300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690AF77-C990-4292-92A2-5E4167998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846989"/>
            <a:ext cx="5510213" cy="1107996"/>
          </a:xfrm>
        </p:spPr>
        <p:txBody>
          <a:bodyPr/>
          <a:lstStyle/>
          <a:p>
            <a:r>
              <a:rPr lang="en-US" sz="3200" dirty="0" err="1"/>
              <a:t>Smita</a:t>
            </a:r>
            <a:r>
              <a:rPr lang="en-US" sz="3200" dirty="0"/>
              <a:t> Nachan</a:t>
            </a:r>
          </a:p>
          <a:p>
            <a:endParaRPr lang="en-US" sz="1600" dirty="0"/>
          </a:p>
          <a:p>
            <a:r>
              <a:rPr lang="en-US" sz="3200" dirty="0"/>
              <a:t>Nanddeep Nachan</a:t>
            </a:r>
          </a:p>
        </p:txBody>
      </p:sp>
    </p:spTree>
    <p:extLst>
      <p:ext uri="{BB962C8B-B14F-4D97-AF65-F5344CB8AC3E}">
        <p14:creationId xmlns:p14="http://schemas.microsoft.com/office/powerpoint/2010/main" val="395921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B4D3-3F66-44DB-AB21-9AA63B13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141287"/>
            <a:ext cx="10515600" cy="1325563"/>
          </a:xfrm>
        </p:spPr>
        <p:txBody>
          <a:bodyPr/>
          <a:lstStyle/>
          <a:p>
            <a:r>
              <a:rPr lang="en-US" dirty="0"/>
              <a:t>Gateway - few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93BA-44C7-4F1F-B192-FD8D4A051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71" y="1257300"/>
            <a:ext cx="9328304" cy="48913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Install on a domain-joined machine. Do </a:t>
            </a:r>
            <a:r>
              <a:rPr lang="en-US" b="1" dirty="0"/>
              <a:t>NOT</a:t>
            </a:r>
            <a:r>
              <a:rPr lang="en-US" dirty="0"/>
              <a:t> install gateway on a </a:t>
            </a:r>
            <a:r>
              <a:rPr lang="en-US" b="1" dirty="0"/>
              <a:t>domain controller</a:t>
            </a:r>
            <a:r>
              <a:rPr lang="en-US" dirty="0"/>
              <a:t>.</a:t>
            </a:r>
          </a:p>
          <a:p>
            <a:r>
              <a:rPr lang="en-US" dirty="0"/>
              <a:t>The gateway should be </a:t>
            </a:r>
            <a:r>
              <a:rPr lang="en-US" b="1" dirty="0"/>
              <a:t>always up and running</a:t>
            </a:r>
            <a:r>
              <a:rPr lang="en-US" dirty="0"/>
              <a:t>. Therefore it should not be installed on a machine that may turn off.</a:t>
            </a:r>
          </a:p>
          <a:p>
            <a:r>
              <a:rPr lang="en-US" dirty="0"/>
              <a:t>The machine hosting gateway should always be </a:t>
            </a:r>
            <a:r>
              <a:rPr lang="en-US" b="1" dirty="0"/>
              <a:t>connected to the internet</a:t>
            </a:r>
            <a:r>
              <a:rPr lang="en-US" dirty="0"/>
              <a:t>.</a:t>
            </a:r>
          </a:p>
          <a:p>
            <a:r>
              <a:rPr lang="en-US" dirty="0"/>
              <a:t>Gateway performance might not be good over a </a:t>
            </a:r>
            <a:r>
              <a:rPr lang="en-US" b="1" dirty="0"/>
              <a:t>wireless network</a:t>
            </a:r>
            <a:r>
              <a:rPr lang="en-US" dirty="0"/>
              <a:t>.</a:t>
            </a:r>
          </a:p>
          <a:p>
            <a:r>
              <a:rPr lang="en-US" b="1" dirty="0"/>
              <a:t>Outbound traffic </a:t>
            </a:r>
            <a:r>
              <a:rPr lang="en-US" dirty="0"/>
              <a:t>only.</a:t>
            </a:r>
          </a:p>
          <a:p>
            <a:r>
              <a:rPr lang="en-US" dirty="0"/>
              <a:t>Automatically provisions </a:t>
            </a:r>
            <a:r>
              <a:rPr lang="en-US" b="1" dirty="0"/>
              <a:t>Azure Service Bus Relays</a:t>
            </a:r>
            <a:r>
              <a:rPr lang="en-US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B38287-20C4-4497-B353-192188CDCC7E}"/>
              </a:ext>
            </a:extLst>
          </p:cNvPr>
          <p:cNvGrpSpPr/>
          <p:nvPr/>
        </p:nvGrpSpPr>
        <p:grpSpPr>
          <a:xfrm>
            <a:off x="9328100" y="1878116"/>
            <a:ext cx="2041731" cy="3101768"/>
            <a:chOff x="9147125" y="641301"/>
            <a:chExt cx="2041731" cy="31017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3681A5-BEB8-410E-AB0D-71D40440692D}"/>
                </a:ext>
              </a:extLst>
            </p:cNvPr>
            <p:cNvGrpSpPr/>
            <p:nvPr/>
          </p:nvGrpSpPr>
          <p:grpSpPr>
            <a:xfrm>
              <a:off x="9147125" y="641301"/>
              <a:ext cx="2041731" cy="2873464"/>
              <a:chOff x="9147125" y="641301"/>
              <a:chExt cx="2041731" cy="287346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C333F8D-4737-48FE-87F8-06474EAB9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7125" y="641301"/>
                <a:ext cx="2041731" cy="234306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66CC5C0-44A2-402C-B6E7-4F5468255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7125" y="2831969"/>
                <a:ext cx="2041731" cy="682796"/>
              </a:xfrm>
              <a:prstGeom prst="rect">
                <a:avLst/>
              </a:prstGeom>
            </p:spPr>
          </p:pic>
        </p:grpSp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DA03AE0A-F7E3-4456-94E4-249986C53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11680" y="1965893"/>
              <a:ext cx="1777176" cy="1777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177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30660" y="260379"/>
            <a:ext cx="11018520" cy="850442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On-premises Data Gateway Architecture</a:t>
            </a:r>
            <a:br>
              <a:rPr lang="en-US" dirty="0"/>
            </a:b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35C1B9-427F-40CF-B89D-27B4FD5359EE}"/>
              </a:ext>
            </a:extLst>
          </p:cNvPr>
          <p:cNvGrpSpPr/>
          <p:nvPr/>
        </p:nvGrpSpPr>
        <p:grpSpPr>
          <a:xfrm>
            <a:off x="72500" y="858607"/>
            <a:ext cx="12046999" cy="5409028"/>
            <a:chOff x="1035" y="1656658"/>
            <a:chExt cx="12434558" cy="53373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9215B2-AB7A-4589-9C0A-5CC2C45BFDF9}"/>
                </a:ext>
              </a:extLst>
            </p:cNvPr>
            <p:cNvSpPr/>
            <p:nvPr/>
          </p:nvSpPr>
          <p:spPr bwMode="auto">
            <a:xfrm>
              <a:off x="2104021" y="5993891"/>
              <a:ext cx="8974405" cy="843164"/>
            </a:xfrm>
            <a:prstGeom prst="rect">
              <a:avLst/>
            </a:prstGeom>
            <a:solidFill>
              <a:srgbClr val="0078D7">
                <a:alpha val="1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9899B0-A856-4DF7-8816-E626CCE613D2}"/>
                </a:ext>
              </a:extLst>
            </p:cNvPr>
            <p:cNvSpPr/>
            <p:nvPr/>
          </p:nvSpPr>
          <p:spPr bwMode="auto">
            <a:xfrm>
              <a:off x="1517" y="5963924"/>
              <a:ext cx="12434076" cy="103010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ECEF07-8F27-4982-8DDE-8C953E39AB90}"/>
                </a:ext>
              </a:extLst>
            </p:cNvPr>
            <p:cNvSpPr txBox="1"/>
            <p:nvPr/>
          </p:nvSpPr>
          <p:spPr>
            <a:xfrm>
              <a:off x="350837" y="6089086"/>
              <a:ext cx="1765550" cy="840128"/>
            </a:xfrm>
            <a:prstGeom prst="rect">
              <a:avLst/>
            </a:prstGeom>
            <a:noFill/>
          </p:spPr>
          <p:txBody>
            <a:bodyPr wrap="square" lIns="182854" tIns="91427" rIns="91427" bIns="182854" rtlCol="0" anchor="t">
              <a:no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9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1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data sources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9B6E5C-1609-49D8-A80B-A0C284AD229E}"/>
                </a:ext>
              </a:extLst>
            </p:cNvPr>
            <p:cNvGrpSpPr/>
            <p:nvPr/>
          </p:nvGrpSpPr>
          <p:grpSpPr>
            <a:xfrm>
              <a:off x="2216244" y="6095478"/>
              <a:ext cx="8749960" cy="639989"/>
              <a:chOff x="2028838" y="6081500"/>
              <a:chExt cx="8751201" cy="640080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363E605-D481-4781-8645-08850AFD36FA}"/>
                  </a:ext>
                </a:extLst>
              </p:cNvPr>
              <p:cNvSpPr txBox="1"/>
              <p:nvPr/>
            </p:nvSpPr>
            <p:spPr>
              <a:xfrm>
                <a:off x="2028838" y="6081500"/>
                <a:ext cx="2103120" cy="6400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108F7E3-7F3D-4F83-A6F7-A3790B7C53BB}"/>
                  </a:ext>
                </a:extLst>
              </p:cNvPr>
              <p:cNvSpPr txBox="1"/>
              <p:nvPr/>
            </p:nvSpPr>
            <p:spPr>
              <a:xfrm>
                <a:off x="6460892" y="6081500"/>
                <a:ext cx="2103120" cy="6400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F368453-CB4C-4196-A422-DE57E71CF152}"/>
                  </a:ext>
                </a:extLst>
              </p:cNvPr>
              <p:cNvSpPr txBox="1"/>
              <p:nvPr/>
            </p:nvSpPr>
            <p:spPr>
              <a:xfrm>
                <a:off x="4244865" y="6081500"/>
                <a:ext cx="2103120" cy="6400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C59C5C4-1F88-4F39-B672-643CCD919502}"/>
                  </a:ext>
                </a:extLst>
              </p:cNvPr>
              <p:cNvSpPr txBox="1"/>
              <p:nvPr/>
            </p:nvSpPr>
            <p:spPr>
              <a:xfrm>
                <a:off x="8676919" y="6081500"/>
                <a:ext cx="2103120" cy="6400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22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89E64F-B3AC-449D-B439-3A94D666544B}"/>
                  </a:ext>
                </a:extLst>
              </p:cNvPr>
              <p:cNvSpPr txBox="1"/>
              <p:nvPr/>
            </p:nvSpPr>
            <p:spPr>
              <a:xfrm>
                <a:off x="9201579" y="6247652"/>
                <a:ext cx="1578460" cy="313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9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Files, SharePoint</a:t>
                </a:r>
              </a:p>
            </p:txBody>
          </p:sp>
          <p:sp>
            <p:nvSpPr>
              <p:cNvPr id="60" name="Freeform 168">
                <a:extLst>
                  <a:ext uri="{FF2B5EF4-FFF2-40B4-BE49-F238E27FC236}">
                    <a16:creationId xmlns:a16="http://schemas.microsoft.com/office/drawing/2014/main" id="{AA2090BF-DEA5-42E5-BC45-54144E05E0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33995" y="6174773"/>
                <a:ext cx="415358" cy="453534"/>
              </a:xfrm>
              <a:custGeom>
                <a:avLst/>
                <a:gdLst>
                  <a:gd name="connsiteX0" fmla="*/ 125323 w 1014215"/>
                  <a:gd name="connsiteY0" fmla="*/ 329467 h 1107432"/>
                  <a:gd name="connsiteX1" fmla="*/ 476077 w 1014215"/>
                  <a:gd name="connsiteY1" fmla="*/ 532127 h 1107432"/>
                  <a:gd name="connsiteX2" fmla="*/ 474864 w 1014215"/>
                  <a:gd name="connsiteY2" fmla="*/ 1098952 h 1107432"/>
                  <a:gd name="connsiteX3" fmla="*/ 459087 w 1014215"/>
                  <a:gd name="connsiteY3" fmla="*/ 1107432 h 1107432"/>
                  <a:gd name="connsiteX4" fmla="*/ 108333 w 1014215"/>
                  <a:gd name="connsiteY4" fmla="*/ 904772 h 1107432"/>
                  <a:gd name="connsiteX5" fmla="*/ 109547 w 1014215"/>
                  <a:gd name="connsiteY5" fmla="*/ 339192 h 1107432"/>
                  <a:gd name="connsiteX6" fmla="*/ 998983 w 1014215"/>
                  <a:gd name="connsiteY6" fmla="*/ 245825 h 1107432"/>
                  <a:gd name="connsiteX7" fmla="*/ 1014215 w 1014215"/>
                  <a:gd name="connsiteY7" fmla="*/ 255248 h 1107432"/>
                  <a:gd name="connsiteX8" fmla="*/ 1014083 w 1014215"/>
                  <a:gd name="connsiteY8" fmla="*/ 660340 h 1107432"/>
                  <a:gd name="connsiteX9" fmla="*/ 523669 w 1014215"/>
                  <a:gd name="connsiteY9" fmla="*/ 942080 h 1107432"/>
                  <a:gd name="connsiteX10" fmla="*/ 507360 w 1014215"/>
                  <a:gd name="connsiteY10" fmla="*/ 933279 h 1107432"/>
                  <a:gd name="connsiteX11" fmla="*/ 507491 w 1014215"/>
                  <a:gd name="connsiteY11" fmla="*/ 528187 h 1107432"/>
                  <a:gd name="connsiteX12" fmla="*/ 998983 w 1014215"/>
                  <a:gd name="connsiteY12" fmla="*/ 245825 h 1107432"/>
                  <a:gd name="connsiteX13" fmla="*/ 351430 w 1014215"/>
                  <a:gd name="connsiteY13" fmla="*/ 0 h 1107432"/>
                  <a:gd name="connsiteX14" fmla="*/ 840630 w 1014215"/>
                  <a:gd name="connsiteY14" fmla="*/ 283841 h 1107432"/>
                  <a:gd name="connsiteX15" fmla="*/ 841164 w 1014215"/>
                  <a:gd name="connsiteY15" fmla="*/ 302366 h 1107432"/>
                  <a:gd name="connsiteX16" fmla="*/ 490278 w 1014215"/>
                  <a:gd name="connsiteY16" fmla="*/ 504799 h 1107432"/>
                  <a:gd name="connsiteX17" fmla="*/ 0 w 1014215"/>
                  <a:gd name="connsiteY17" fmla="*/ 220335 h 1107432"/>
                  <a:gd name="connsiteX18" fmla="*/ 544 w 1014215"/>
                  <a:gd name="connsiteY18" fmla="*/ 202432 h 110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14215" h="1107432">
                    <a:moveTo>
                      <a:pt x="125323" y="329467"/>
                    </a:moveTo>
                    <a:lnTo>
                      <a:pt x="476077" y="532127"/>
                    </a:lnTo>
                    <a:cubicBezTo>
                      <a:pt x="475673" y="721095"/>
                      <a:pt x="475268" y="909985"/>
                      <a:pt x="474864" y="1098952"/>
                    </a:cubicBezTo>
                    <a:lnTo>
                      <a:pt x="459087" y="1107432"/>
                    </a:lnTo>
                    <a:lnTo>
                      <a:pt x="108333" y="904772"/>
                    </a:lnTo>
                    <a:cubicBezTo>
                      <a:pt x="111974" y="899716"/>
                      <a:pt x="106715" y="435037"/>
                      <a:pt x="109547" y="339192"/>
                    </a:cubicBezTo>
                    <a:close/>
                    <a:moveTo>
                      <a:pt x="998983" y="245825"/>
                    </a:moveTo>
                    <a:lnTo>
                      <a:pt x="1014215" y="255248"/>
                    </a:lnTo>
                    <a:lnTo>
                      <a:pt x="1014083" y="660340"/>
                    </a:lnTo>
                    <a:cubicBezTo>
                      <a:pt x="1007884" y="659716"/>
                      <a:pt x="608090" y="896609"/>
                      <a:pt x="523669" y="942080"/>
                    </a:cubicBezTo>
                    <a:lnTo>
                      <a:pt x="507360" y="933279"/>
                    </a:lnTo>
                    <a:lnTo>
                      <a:pt x="507491" y="528187"/>
                    </a:lnTo>
                    <a:cubicBezTo>
                      <a:pt x="671344" y="434054"/>
                      <a:pt x="835130" y="339959"/>
                      <a:pt x="998983" y="245825"/>
                    </a:cubicBezTo>
                    <a:close/>
                    <a:moveTo>
                      <a:pt x="351430" y="0"/>
                    </a:moveTo>
                    <a:cubicBezTo>
                      <a:pt x="353989" y="5681"/>
                      <a:pt x="759042" y="233466"/>
                      <a:pt x="840630" y="283841"/>
                    </a:cubicBezTo>
                    <a:lnTo>
                      <a:pt x="841164" y="302366"/>
                    </a:lnTo>
                    <a:lnTo>
                      <a:pt x="490278" y="504799"/>
                    </a:lnTo>
                    <a:cubicBezTo>
                      <a:pt x="326830" y="409965"/>
                      <a:pt x="163449" y="315169"/>
                      <a:pt x="0" y="220335"/>
                    </a:cubicBezTo>
                    <a:lnTo>
                      <a:pt x="544" y="20243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D2F6544-0E1B-4408-9654-E264BAEE3957}"/>
                  </a:ext>
                </a:extLst>
              </p:cNvPr>
              <p:cNvSpPr txBox="1"/>
              <p:nvPr/>
            </p:nvSpPr>
            <p:spPr>
              <a:xfrm>
                <a:off x="2531733" y="6247652"/>
                <a:ext cx="1400768" cy="313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9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SQL Server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B316A05-7E6E-40C7-A93F-6ED990ED5156}"/>
                  </a:ext>
                </a:extLst>
              </p:cNvPr>
              <p:cNvSpPr txBox="1"/>
              <p:nvPr/>
            </p:nvSpPr>
            <p:spPr>
              <a:xfrm>
                <a:off x="4811043" y="6139930"/>
                <a:ext cx="1510603" cy="533451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9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SQL Server</a:t>
                </a:r>
                <a:br>
                  <a:rPr kumimoji="0" lang="en-US" sz="1399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399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Analysis Services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D237D9-41CC-43CF-8977-D2A902F8FE62}"/>
                  </a:ext>
                </a:extLst>
              </p:cNvPr>
              <p:cNvSpPr txBox="1"/>
              <p:nvPr/>
            </p:nvSpPr>
            <p:spPr>
              <a:xfrm>
                <a:off x="6934886" y="6139930"/>
                <a:ext cx="1400768" cy="53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99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Other </a:t>
                </a:r>
                <a:br>
                  <a:rPr kumimoji="0" lang="en-US" sz="1399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399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data sources</a:t>
                </a:r>
              </a:p>
            </p:txBody>
          </p:sp>
          <p:grpSp>
            <p:nvGrpSpPr>
              <p:cNvPr id="64" name="Group 30">
                <a:extLst>
                  <a:ext uri="{FF2B5EF4-FFF2-40B4-BE49-F238E27FC236}">
                    <a16:creationId xmlns:a16="http://schemas.microsoft.com/office/drawing/2014/main" id="{0CE1F719-D93C-407E-BA7F-C5AADA524A3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141199" y="6173761"/>
                <a:ext cx="346449" cy="455558"/>
                <a:chOff x="2455" y="3797"/>
                <a:chExt cx="308" cy="405"/>
              </a:xfrm>
            </p:grpSpPr>
            <p:sp>
              <p:nvSpPr>
                <p:cNvPr id="92" name="AutoShape 29">
                  <a:extLst>
                    <a:ext uri="{FF2B5EF4-FFF2-40B4-BE49-F238E27FC236}">
                      <a16:creationId xmlns:a16="http://schemas.microsoft.com/office/drawing/2014/main" id="{67AD79BB-C227-43D6-9651-69124AE2A2B8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57" y="3797"/>
                  <a:ext cx="306" cy="4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31">
                  <a:extLst>
                    <a:ext uri="{FF2B5EF4-FFF2-40B4-BE49-F238E27FC236}">
                      <a16:creationId xmlns:a16="http://schemas.microsoft.com/office/drawing/2014/main" id="{A0EBB824-F35A-4026-94FE-8F8631DB6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5" y="3852"/>
                  <a:ext cx="153" cy="350"/>
                </a:xfrm>
                <a:custGeom>
                  <a:avLst/>
                  <a:gdLst>
                    <a:gd name="T0" fmla="*/ 0 w 75"/>
                    <a:gd name="T1" fmla="*/ 0 h 172"/>
                    <a:gd name="T2" fmla="*/ 0 w 75"/>
                    <a:gd name="T3" fmla="*/ 145 h 172"/>
                    <a:gd name="T4" fmla="*/ 75 w 75"/>
                    <a:gd name="T5" fmla="*/ 172 h 172"/>
                    <a:gd name="T6" fmla="*/ 75 w 75"/>
                    <a:gd name="T7" fmla="*/ 0 h 172"/>
                    <a:gd name="T8" fmla="*/ 0 w 75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72">
                      <a:moveTo>
                        <a:pt x="0" y="0"/>
                      </a:move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0" y="160"/>
                        <a:pt x="34" y="172"/>
                        <a:pt x="75" y="172"/>
                      </a:cubicBez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32">
                  <a:extLst>
                    <a:ext uri="{FF2B5EF4-FFF2-40B4-BE49-F238E27FC236}">
                      <a16:creationId xmlns:a16="http://schemas.microsoft.com/office/drawing/2014/main" id="{DC12B5E0-B13D-4354-AD15-4B326B753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6" y="3852"/>
                  <a:ext cx="155" cy="350"/>
                </a:xfrm>
                <a:custGeom>
                  <a:avLst/>
                  <a:gdLst>
                    <a:gd name="T0" fmla="*/ 0 w 76"/>
                    <a:gd name="T1" fmla="*/ 172 h 172"/>
                    <a:gd name="T2" fmla="*/ 1 w 76"/>
                    <a:gd name="T3" fmla="*/ 172 h 172"/>
                    <a:gd name="T4" fmla="*/ 76 w 76"/>
                    <a:gd name="T5" fmla="*/ 145 h 172"/>
                    <a:gd name="T6" fmla="*/ 76 w 76"/>
                    <a:gd name="T7" fmla="*/ 0 h 172"/>
                    <a:gd name="T8" fmla="*/ 0 w 76"/>
                    <a:gd name="T9" fmla="*/ 0 h 172"/>
                    <a:gd name="T10" fmla="*/ 0 w 76"/>
                    <a:gd name="T11" fmla="*/ 172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172">
                      <a:moveTo>
                        <a:pt x="0" y="172"/>
                      </a:moveTo>
                      <a:cubicBezTo>
                        <a:pt x="1" y="172"/>
                        <a:pt x="1" y="172"/>
                        <a:pt x="1" y="172"/>
                      </a:cubicBezTo>
                      <a:cubicBezTo>
                        <a:pt x="42" y="172"/>
                        <a:pt x="76" y="160"/>
                        <a:pt x="76" y="145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"/>
                        <a:pt x="0" y="172"/>
                        <a:pt x="0" y="172"/>
                      </a:cubicBezTo>
                    </a:path>
                  </a:pathLst>
                </a:cu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33">
                  <a:extLst>
                    <a:ext uri="{FF2B5EF4-FFF2-40B4-BE49-F238E27FC236}">
                      <a16:creationId xmlns:a16="http://schemas.microsoft.com/office/drawing/2014/main" id="{C7E2F263-E4D4-40D4-87C3-E02F0C635A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6" y="3852"/>
                  <a:ext cx="155" cy="350"/>
                </a:xfrm>
                <a:custGeom>
                  <a:avLst/>
                  <a:gdLst>
                    <a:gd name="T0" fmla="*/ 76 w 76"/>
                    <a:gd name="T1" fmla="*/ 0 h 172"/>
                    <a:gd name="T2" fmla="*/ 0 w 76"/>
                    <a:gd name="T3" fmla="*/ 0 h 172"/>
                    <a:gd name="T4" fmla="*/ 0 w 76"/>
                    <a:gd name="T5" fmla="*/ 172 h 172"/>
                    <a:gd name="T6" fmla="*/ 1 w 76"/>
                    <a:gd name="T7" fmla="*/ 172 h 172"/>
                    <a:gd name="T8" fmla="*/ 76 w 76"/>
                    <a:gd name="T9" fmla="*/ 145 h 172"/>
                    <a:gd name="T10" fmla="*/ 76 w 76"/>
                    <a:gd name="T11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172">
                      <a:moveTo>
                        <a:pt x="7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"/>
                        <a:pt x="0" y="172"/>
                        <a:pt x="0" y="172"/>
                      </a:cubicBezTo>
                      <a:cubicBezTo>
                        <a:pt x="1" y="172"/>
                        <a:pt x="1" y="172"/>
                        <a:pt x="1" y="172"/>
                      </a:cubicBezTo>
                      <a:cubicBezTo>
                        <a:pt x="42" y="172"/>
                        <a:pt x="76" y="160"/>
                        <a:pt x="76" y="145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34">
                  <a:extLst>
                    <a:ext uri="{FF2B5EF4-FFF2-40B4-BE49-F238E27FC236}">
                      <a16:creationId xmlns:a16="http://schemas.microsoft.com/office/drawing/2014/main" id="{5E289F32-E711-48C8-9CC2-463837CB7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5" y="3797"/>
                  <a:ext cx="306" cy="110"/>
                </a:xfrm>
                <a:prstGeom prst="ellipse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Oval 35">
                  <a:extLst>
                    <a:ext uri="{FF2B5EF4-FFF2-40B4-BE49-F238E27FC236}">
                      <a16:creationId xmlns:a16="http://schemas.microsoft.com/office/drawing/2014/main" id="{692D3C16-5377-43A6-8438-85B61EA88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6" y="3813"/>
                  <a:ext cx="244" cy="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36">
                  <a:extLst>
                    <a:ext uri="{FF2B5EF4-FFF2-40B4-BE49-F238E27FC236}">
                      <a16:creationId xmlns:a16="http://schemas.microsoft.com/office/drawing/2014/main" id="{D1465144-2669-4311-B39E-F5E6E56A39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6" y="3813"/>
                  <a:ext cx="244" cy="59"/>
                </a:xfrm>
                <a:custGeom>
                  <a:avLst/>
                  <a:gdLst>
                    <a:gd name="T0" fmla="*/ 107 w 120"/>
                    <a:gd name="T1" fmla="*/ 29 h 29"/>
                    <a:gd name="T2" fmla="*/ 120 w 120"/>
                    <a:gd name="T3" fmla="*/ 18 h 29"/>
                    <a:gd name="T4" fmla="*/ 60 w 120"/>
                    <a:gd name="T5" fmla="*/ 0 h 29"/>
                    <a:gd name="T6" fmla="*/ 0 w 120"/>
                    <a:gd name="T7" fmla="*/ 18 h 29"/>
                    <a:gd name="T8" fmla="*/ 13 w 120"/>
                    <a:gd name="T9" fmla="*/ 29 h 29"/>
                    <a:gd name="T10" fmla="*/ 60 w 120"/>
                    <a:gd name="T11" fmla="*/ 22 h 29"/>
                    <a:gd name="T12" fmla="*/ 107 w 120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29">
                      <a:moveTo>
                        <a:pt x="107" y="29"/>
                      </a:moveTo>
                      <a:cubicBezTo>
                        <a:pt x="115" y="26"/>
                        <a:pt x="120" y="22"/>
                        <a:pt x="120" y="18"/>
                      </a:cubicBezTo>
                      <a:cubicBezTo>
                        <a:pt x="120" y="8"/>
                        <a:pt x="93" y="0"/>
                        <a:pt x="60" y="0"/>
                      </a:cubicBezTo>
                      <a:cubicBezTo>
                        <a:pt x="27" y="0"/>
                        <a:pt x="0" y="8"/>
                        <a:pt x="0" y="18"/>
                      </a:cubicBezTo>
                      <a:cubicBezTo>
                        <a:pt x="0" y="22"/>
                        <a:pt x="5" y="26"/>
                        <a:pt x="13" y="29"/>
                      </a:cubicBezTo>
                      <a:cubicBezTo>
                        <a:pt x="24" y="24"/>
                        <a:pt x="41" y="22"/>
                        <a:pt x="60" y="22"/>
                      </a:cubicBezTo>
                      <a:cubicBezTo>
                        <a:pt x="79" y="22"/>
                        <a:pt x="96" y="24"/>
                        <a:pt x="107" y="2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37">
                  <a:extLst>
                    <a:ext uri="{FF2B5EF4-FFF2-40B4-BE49-F238E27FC236}">
                      <a16:creationId xmlns:a16="http://schemas.microsoft.com/office/drawing/2014/main" id="{4A3B49D6-3C3D-4EF0-83C7-A35C58EA99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6" y="3986"/>
                  <a:ext cx="63" cy="100"/>
                </a:xfrm>
                <a:custGeom>
                  <a:avLst/>
                  <a:gdLst>
                    <a:gd name="T0" fmla="*/ 31 w 31"/>
                    <a:gd name="T1" fmla="*/ 34 h 49"/>
                    <a:gd name="T2" fmla="*/ 26 w 31"/>
                    <a:gd name="T3" fmla="*/ 45 h 49"/>
                    <a:gd name="T4" fmla="*/ 13 w 31"/>
                    <a:gd name="T5" fmla="*/ 49 h 49"/>
                    <a:gd name="T6" fmla="*/ 1 w 31"/>
                    <a:gd name="T7" fmla="*/ 46 h 49"/>
                    <a:gd name="T8" fmla="*/ 1 w 31"/>
                    <a:gd name="T9" fmla="*/ 35 h 49"/>
                    <a:gd name="T10" fmla="*/ 13 w 31"/>
                    <a:gd name="T11" fmla="*/ 40 h 49"/>
                    <a:gd name="T12" fmla="*/ 18 w 31"/>
                    <a:gd name="T13" fmla="*/ 39 h 49"/>
                    <a:gd name="T14" fmla="*/ 20 w 31"/>
                    <a:gd name="T15" fmla="*/ 35 h 49"/>
                    <a:gd name="T16" fmla="*/ 18 w 31"/>
                    <a:gd name="T17" fmla="*/ 32 h 49"/>
                    <a:gd name="T18" fmla="*/ 11 w 31"/>
                    <a:gd name="T19" fmla="*/ 28 h 49"/>
                    <a:gd name="T20" fmla="*/ 0 w 31"/>
                    <a:gd name="T21" fmla="*/ 14 h 49"/>
                    <a:gd name="T22" fmla="*/ 5 w 31"/>
                    <a:gd name="T23" fmla="*/ 3 h 49"/>
                    <a:gd name="T24" fmla="*/ 18 w 31"/>
                    <a:gd name="T25" fmla="*/ 0 h 49"/>
                    <a:gd name="T26" fmla="*/ 29 w 31"/>
                    <a:gd name="T27" fmla="*/ 1 h 49"/>
                    <a:gd name="T28" fmla="*/ 29 w 31"/>
                    <a:gd name="T29" fmla="*/ 11 h 49"/>
                    <a:gd name="T30" fmla="*/ 18 w 31"/>
                    <a:gd name="T31" fmla="*/ 8 h 49"/>
                    <a:gd name="T32" fmla="*/ 13 w 31"/>
                    <a:gd name="T33" fmla="*/ 9 h 49"/>
                    <a:gd name="T34" fmla="*/ 12 w 31"/>
                    <a:gd name="T35" fmla="*/ 13 h 49"/>
                    <a:gd name="T36" fmla="*/ 13 w 31"/>
                    <a:gd name="T37" fmla="*/ 16 h 49"/>
                    <a:gd name="T38" fmla="*/ 19 w 31"/>
                    <a:gd name="T39" fmla="*/ 20 h 49"/>
                    <a:gd name="T40" fmla="*/ 28 w 31"/>
                    <a:gd name="T41" fmla="*/ 26 h 49"/>
                    <a:gd name="T42" fmla="*/ 31 w 31"/>
                    <a:gd name="T43" fmla="*/ 3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1" h="49">
                      <a:moveTo>
                        <a:pt x="31" y="34"/>
                      </a:moveTo>
                      <a:cubicBezTo>
                        <a:pt x="31" y="39"/>
                        <a:pt x="30" y="42"/>
                        <a:pt x="26" y="45"/>
                      </a:cubicBezTo>
                      <a:cubicBezTo>
                        <a:pt x="23" y="47"/>
                        <a:pt x="19" y="49"/>
                        <a:pt x="13" y="49"/>
                      </a:cubicBezTo>
                      <a:cubicBezTo>
                        <a:pt x="8" y="49"/>
                        <a:pt x="4" y="48"/>
                        <a:pt x="1" y="46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4" y="39"/>
                        <a:pt x="9" y="40"/>
                        <a:pt x="13" y="40"/>
                      </a:cubicBezTo>
                      <a:cubicBezTo>
                        <a:pt x="15" y="40"/>
                        <a:pt x="17" y="40"/>
                        <a:pt x="18" y="39"/>
                      </a:cubicBezTo>
                      <a:cubicBezTo>
                        <a:pt x="19" y="38"/>
                        <a:pt x="20" y="37"/>
                        <a:pt x="20" y="35"/>
                      </a:cubicBezTo>
                      <a:cubicBezTo>
                        <a:pt x="20" y="34"/>
                        <a:pt x="19" y="33"/>
                        <a:pt x="18" y="32"/>
                      </a:cubicBezTo>
                      <a:cubicBezTo>
                        <a:pt x="17" y="31"/>
                        <a:pt x="15" y="29"/>
                        <a:pt x="11" y="28"/>
                      </a:cubicBezTo>
                      <a:cubicBezTo>
                        <a:pt x="4" y="24"/>
                        <a:pt x="0" y="20"/>
                        <a:pt x="0" y="14"/>
                      </a:cubicBezTo>
                      <a:cubicBezTo>
                        <a:pt x="0" y="9"/>
                        <a:pt x="2" y="6"/>
                        <a:pt x="5" y="3"/>
                      </a:cubicBezTo>
                      <a:cubicBezTo>
                        <a:pt x="8" y="1"/>
                        <a:pt x="12" y="0"/>
                        <a:pt x="18" y="0"/>
                      </a:cubicBezTo>
                      <a:cubicBezTo>
                        <a:pt x="22" y="0"/>
                        <a:pt x="26" y="0"/>
                        <a:pt x="29" y="1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26" y="9"/>
                        <a:pt x="22" y="8"/>
                        <a:pt x="18" y="8"/>
                      </a:cubicBezTo>
                      <a:cubicBezTo>
                        <a:pt x="16" y="8"/>
                        <a:pt x="15" y="8"/>
                        <a:pt x="13" y="9"/>
                      </a:cubicBezTo>
                      <a:cubicBezTo>
                        <a:pt x="12" y="10"/>
                        <a:pt x="12" y="11"/>
                        <a:pt x="12" y="13"/>
                      </a:cubicBezTo>
                      <a:cubicBezTo>
                        <a:pt x="12" y="14"/>
                        <a:pt x="12" y="15"/>
                        <a:pt x="13" y="16"/>
                      </a:cubicBezTo>
                      <a:cubicBezTo>
                        <a:pt x="14" y="17"/>
                        <a:pt x="16" y="19"/>
                        <a:pt x="19" y="20"/>
                      </a:cubicBezTo>
                      <a:cubicBezTo>
                        <a:pt x="23" y="22"/>
                        <a:pt x="26" y="24"/>
                        <a:pt x="28" y="26"/>
                      </a:cubicBezTo>
                      <a:cubicBezTo>
                        <a:pt x="30" y="29"/>
                        <a:pt x="31" y="31"/>
                        <a:pt x="31" y="3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38">
                  <a:extLst>
                    <a:ext uri="{FF2B5EF4-FFF2-40B4-BE49-F238E27FC236}">
                      <a16:creationId xmlns:a16="http://schemas.microsoft.com/office/drawing/2014/main" id="{CABCBC15-F96D-4A06-84CD-ED7F00F61D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69" y="3986"/>
                  <a:ext cx="94" cy="122"/>
                </a:xfrm>
                <a:custGeom>
                  <a:avLst/>
                  <a:gdLst>
                    <a:gd name="T0" fmla="*/ 46 w 46"/>
                    <a:gd name="T1" fmla="*/ 24 h 60"/>
                    <a:gd name="T2" fmla="*/ 42 w 46"/>
                    <a:gd name="T3" fmla="*/ 38 h 60"/>
                    <a:gd name="T4" fmla="*/ 32 w 46"/>
                    <a:gd name="T5" fmla="*/ 47 h 60"/>
                    <a:gd name="T6" fmla="*/ 45 w 46"/>
                    <a:gd name="T7" fmla="*/ 60 h 60"/>
                    <a:gd name="T8" fmla="*/ 31 w 46"/>
                    <a:gd name="T9" fmla="*/ 60 h 60"/>
                    <a:gd name="T10" fmla="*/ 22 w 46"/>
                    <a:gd name="T11" fmla="*/ 49 h 60"/>
                    <a:gd name="T12" fmla="*/ 10 w 46"/>
                    <a:gd name="T13" fmla="*/ 45 h 60"/>
                    <a:gd name="T14" fmla="*/ 2 w 46"/>
                    <a:gd name="T15" fmla="*/ 37 h 60"/>
                    <a:gd name="T16" fmla="*/ 0 w 46"/>
                    <a:gd name="T17" fmla="*/ 25 h 60"/>
                    <a:gd name="T18" fmla="*/ 3 w 46"/>
                    <a:gd name="T19" fmla="*/ 12 h 60"/>
                    <a:gd name="T20" fmla="*/ 11 w 46"/>
                    <a:gd name="T21" fmla="*/ 3 h 60"/>
                    <a:gd name="T22" fmla="*/ 24 w 46"/>
                    <a:gd name="T23" fmla="*/ 0 h 60"/>
                    <a:gd name="T24" fmla="*/ 35 w 46"/>
                    <a:gd name="T25" fmla="*/ 3 h 60"/>
                    <a:gd name="T26" fmla="*/ 43 w 46"/>
                    <a:gd name="T27" fmla="*/ 11 h 60"/>
                    <a:gd name="T28" fmla="*/ 46 w 46"/>
                    <a:gd name="T29" fmla="*/ 24 h 60"/>
                    <a:gd name="T30" fmla="*/ 35 w 46"/>
                    <a:gd name="T31" fmla="*/ 24 h 60"/>
                    <a:gd name="T32" fmla="*/ 32 w 46"/>
                    <a:gd name="T33" fmla="*/ 13 h 60"/>
                    <a:gd name="T34" fmla="*/ 23 w 46"/>
                    <a:gd name="T35" fmla="*/ 9 h 60"/>
                    <a:gd name="T36" fmla="*/ 14 w 46"/>
                    <a:gd name="T37" fmla="*/ 13 h 60"/>
                    <a:gd name="T38" fmla="*/ 11 w 46"/>
                    <a:gd name="T39" fmla="*/ 24 h 60"/>
                    <a:gd name="T40" fmla="*/ 14 w 46"/>
                    <a:gd name="T41" fmla="*/ 35 h 60"/>
                    <a:gd name="T42" fmla="*/ 23 w 46"/>
                    <a:gd name="T43" fmla="*/ 39 h 60"/>
                    <a:gd name="T44" fmla="*/ 32 w 46"/>
                    <a:gd name="T45" fmla="*/ 35 h 60"/>
                    <a:gd name="T46" fmla="*/ 35 w 46"/>
                    <a:gd name="T47" fmla="*/ 2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6" h="60">
                      <a:moveTo>
                        <a:pt x="46" y="24"/>
                      </a:moveTo>
                      <a:cubicBezTo>
                        <a:pt x="46" y="29"/>
                        <a:pt x="45" y="34"/>
                        <a:pt x="42" y="38"/>
                      </a:cubicBezTo>
                      <a:cubicBezTo>
                        <a:pt x="40" y="42"/>
                        <a:pt x="36" y="45"/>
                        <a:pt x="32" y="47"/>
                      </a:cubicBezTo>
                      <a:cubicBezTo>
                        <a:pt x="45" y="60"/>
                        <a:pt x="45" y="60"/>
                        <a:pt x="45" y="60"/>
                      </a:cubicBezTo>
                      <a:cubicBezTo>
                        <a:pt x="31" y="60"/>
                        <a:pt x="31" y="60"/>
                        <a:pt x="31" y="60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17" y="48"/>
                        <a:pt x="14" y="47"/>
                        <a:pt x="10" y="45"/>
                      </a:cubicBezTo>
                      <a:cubicBezTo>
                        <a:pt x="7" y="43"/>
                        <a:pt x="4" y="40"/>
                        <a:pt x="2" y="37"/>
                      </a:cubicBezTo>
                      <a:cubicBezTo>
                        <a:pt x="1" y="33"/>
                        <a:pt x="0" y="29"/>
                        <a:pt x="0" y="25"/>
                      </a:cubicBezTo>
                      <a:cubicBezTo>
                        <a:pt x="0" y="20"/>
                        <a:pt x="1" y="15"/>
                        <a:pt x="3" y="12"/>
                      </a:cubicBezTo>
                      <a:cubicBezTo>
                        <a:pt x="5" y="8"/>
                        <a:pt x="8" y="5"/>
                        <a:pt x="11" y="3"/>
                      </a:cubicBezTo>
                      <a:cubicBezTo>
                        <a:pt x="15" y="1"/>
                        <a:pt x="19" y="0"/>
                        <a:pt x="24" y="0"/>
                      </a:cubicBezTo>
                      <a:cubicBezTo>
                        <a:pt x="28" y="0"/>
                        <a:pt x="32" y="1"/>
                        <a:pt x="35" y="3"/>
                      </a:cubicBezTo>
                      <a:cubicBezTo>
                        <a:pt x="39" y="5"/>
                        <a:pt x="41" y="7"/>
                        <a:pt x="43" y="11"/>
                      </a:cubicBezTo>
                      <a:cubicBezTo>
                        <a:pt x="45" y="15"/>
                        <a:pt x="46" y="19"/>
                        <a:pt x="46" y="24"/>
                      </a:cubicBezTo>
                      <a:close/>
                      <a:moveTo>
                        <a:pt x="35" y="24"/>
                      </a:moveTo>
                      <a:cubicBezTo>
                        <a:pt x="35" y="20"/>
                        <a:pt x="34" y="16"/>
                        <a:pt x="32" y="13"/>
                      </a:cubicBezTo>
                      <a:cubicBezTo>
                        <a:pt x="30" y="10"/>
                        <a:pt x="27" y="9"/>
                        <a:pt x="23" y="9"/>
                      </a:cubicBezTo>
                      <a:cubicBezTo>
                        <a:pt x="19" y="9"/>
                        <a:pt x="17" y="10"/>
                        <a:pt x="14" y="13"/>
                      </a:cubicBezTo>
                      <a:cubicBezTo>
                        <a:pt x="12" y="16"/>
                        <a:pt x="11" y="19"/>
                        <a:pt x="11" y="24"/>
                      </a:cubicBezTo>
                      <a:cubicBezTo>
                        <a:pt x="11" y="29"/>
                        <a:pt x="12" y="32"/>
                        <a:pt x="14" y="35"/>
                      </a:cubicBezTo>
                      <a:cubicBezTo>
                        <a:pt x="16" y="38"/>
                        <a:pt x="19" y="39"/>
                        <a:pt x="23" y="39"/>
                      </a:cubicBezTo>
                      <a:cubicBezTo>
                        <a:pt x="27" y="39"/>
                        <a:pt x="29" y="38"/>
                        <a:pt x="32" y="35"/>
                      </a:cubicBezTo>
                      <a:cubicBezTo>
                        <a:pt x="34" y="33"/>
                        <a:pt x="35" y="29"/>
                        <a:pt x="35" y="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39">
                  <a:extLst>
                    <a:ext uri="{FF2B5EF4-FFF2-40B4-BE49-F238E27FC236}">
                      <a16:creationId xmlns:a16="http://schemas.microsoft.com/office/drawing/2014/main" id="{D19D1B97-3EB9-416E-8766-92A58B18B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9" y="3986"/>
                  <a:ext cx="57" cy="98"/>
                </a:xfrm>
                <a:custGeom>
                  <a:avLst/>
                  <a:gdLst>
                    <a:gd name="T0" fmla="*/ 57 w 57"/>
                    <a:gd name="T1" fmla="*/ 98 h 98"/>
                    <a:gd name="T2" fmla="*/ 0 w 57"/>
                    <a:gd name="T3" fmla="*/ 98 h 98"/>
                    <a:gd name="T4" fmla="*/ 0 w 57"/>
                    <a:gd name="T5" fmla="*/ 0 h 98"/>
                    <a:gd name="T6" fmla="*/ 23 w 57"/>
                    <a:gd name="T7" fmla="*/ 0 h 98"/>
                    <a:gd name="T8" fmla="*/ 23 w 57"/>
                    <a:gd name="T9" fmla="*/ 80 h 98"/>
                    <a:gd name="T10" fmla="*/ 57 w 57"/>
                    <a:gd name="T11" fmla="*/ 80 h 98"/>
                    <a:gd name="T12" fmla="*/ 57 w 57"/>
                    <a:gd name="T13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98">
                      <a:moveTo>
                        <a:pt x="57" y="98"/>
                      </a:moveTo>
                      <a:lnTo>
                        <a:pt x="0" y="98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80"/>
                      </a:lnTo>
                      <a:lnTo>
                        <a:pt x="57" y="80"/>
                      </a:lnTo>
                      <a:lnTo>
                        <a:pt x="57" y="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06CB63C-F789-402D-96C5-1462CC695554}"/>
                  </a:ext>
                </a:extLst>
              </p:cNvPr>
              <p:cNvGrpSpPr/>
              <p:nvPr/>
            </p:nvGrpSpPr>
            <p:grpSpPr>
              <a:xfrm>
                <a:off x="8732584" y="6146532"/>
                <a:ext cx="435311" cy="454434"/>
                <a:chOff x="8741682" y="6146532"/>
                <a:chExt cx="435311" cy="454434"/>
              </a:xfrm>
            </p:grpSpPr>
            <p:sp>
              <p:nvSpPr>
                <p:cNvPr id="74" name="AutoShape 41">
                  <a:extLst>
                    <a:ext uri="{FF2B5EF4-FFF2-40B4-BE49-F238E27FC236}">
                      <a16:creationId xmlns:a16="http://schemas.microsoft.com/office/drawing/2014/main" id="{CD173A49-2B02-4694-993C-C43F2EB7FF19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8741682" y="6146532"/>
                  <a:ext cx="433061" cy="454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43">
                  <a:extLst>
                    <a:ext uri="{FF2B5EF4-FFF2-40B4-BE49-F238E27FC236}">
                      <a16:creationId xmlns:a16="http://schemas.microsoft.com/office/drawing/2014/main" id="{3B3C1A78-4131-4F1A-8231-F4B017FC88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51916" y="6257891"/>
                  <a:ext cx="325077" cy="343075"/>
                </a:xfrm>
                <a:custGeom>
                  <a:avLst/>
                  <a:gdLst>
                    <a:gd name="T0" fmla="*/ 277 w 289"/>
                    <a:gd name="T1" fmla="*/ 44 h 305"/>
                    <a:gd name="T2" fmla="*/ 245 w 289"/>
                    <a:gd name="T3" fmla="*/ 12 h 305"/>
                    <a:gd name="T4" fmla="*/ 231 w 289"/>
                    <a:gd name="T5" fmla="*/ 0 h 305"/>
                    <a:gd name="T6" fmla="*/ 229 w 289"/>
                    <a:gd name="T7" fmla="*/ 0 h 305"/>
                    <a:gd name="T8" fmla="*/ 0 w 289"/>
                    <a:gd name="T9" fmla="*/ 0 h 305"/>
                    <a:gd name="T10" fmla="*/ 0 w 289"/>
                    <a:gd name="T11" fmla="*/ 305 h 305"/>
                    <a:gd name="T12" fmla="*/ 289 w 289"/>
                    <a:gd name="T13" fmla="*/ 305 h 305"/>
                    <a:gd name="T14" fmla="*/ 289 w 289"/>
                    <a:gd name="T15" fmla="*/ 60 h 305"/>
                    <a:gd name="T16" fmla="*/ 289 w 289"/>
                    <a:gd name="T17" fmla="*/ 58 h 305"/>
                    <a:gd name="T18" fmla="*/ 277 w 289"/>
                    <a:gd name="T19" fmla="*/ 44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9" h="305">
                      <a:moveTo>
                        <a:pt x="277" y="44"/>
                      </a:moveTo>
                      <a:lnTo>
                        <a:pt x="245" y="12"/>
                      </a:lnTo>
                      <a:lnTo>
                        <a:pt x="231" y="0"/>
                      </a:lnTo>
                      <a:lnTo>
                        <a:pt x="229" y="0"/>
                      </a:lnTo>
                      <a:lnTo>
                        <a:pt x="0" y="0"/>
                      </a:lnTo>
                      <a:lnTo>
                        <a:pt x="0" y="305"/>
                      </a:lnTo>
                      <a:lnTo>
                        <a:pt x="289" y="305"/>
                      </a:lnTo>
                      <a:lnTo>
                        <a:pt x="289" y="60"/>
                      </a:lnTo>
                      <a:lnTo>
                        <a:pt x="289" y="58"/>
                      </a:lnTo>
                      <a:lnTo>
                        <a:pt x="277" y="44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 44">
                  <a:extLst>
                    <a:ext uri="{FF2B5EF4-FFF2-40B4-BE49-F238E27FC236}">
                      <a16:creationId xmlns:a16="http://schemas.microsoft.com/office/drawing/2014/main" id="{1B10599C-FE26-4245-97C9-335FBCA70C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51916" y="6257891"/>
                  <a:ext cx="325077" cy="343075"/>
                </a:xfrm>
                <a:custGeom>
                  <a:avLst/>
                  <a:gdLst>
                    <a:gd name="T0" fmla="*/ 277 w 289"/>
                    <a:gd name="T1" fmla="*/ 44 h 305"/>
                    <a:gd name="T2" fmla="*/ 245 w 289"/>
                    <a:gd name="T3" fmla="*/ 12 h 305"/>
                    <a:gd name="T4" fmla="*/ 231 w 289"/>
                    <a:gd name="T5" fmla="*/ 0 h 305"/>
                    <a:gd name="T6" fmla="*/ 229 w 289"/>
                    <a:gd name="T7" fmla="*/ 0 h 305"/>
                    <a:gd name="T8" fmla="*/ 0 w 289"/>
                    <a:gd name="T9" fmla="*/ 0 h 305"/>
                    <a:gd name="T10" fmla="*/ 0 w 289"/>
                    <a:gd name="T11" fmla="*/ 305 h 305"/>
                    <a:gd name="T12" fmla="*/ 289 w 289"/>
                    <a:gd name="T13" fmla="*/ 305 h 305"/>
                    <a:gd name="T14" fmla="*/ 289 w 289"/>
                    <a:gd name="T15" fmla="*/ 60 h 305"/>
                    <a:gd name="T16" fmla="*/ 289 w 289"/>
                    <a:gd name="T17" fmla="*/ 58 h 305"/>
                    <a:gd name="T18" fmla="*/ 277 w 289"/>
                    <a:gd name="T19" fmla="*/ 44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9" h="305">
                      <a:moveTo>
                        <a:pt x="277" y="44"/>
                      </a:moveTo>
                      <a:lnTo>
                        <a:pt x="245" y="12"/>
                      </a:lnTo>
                      <a:lnTo>
                        <a:pt x="231" y="0"/>
                      </a:lnTo>
                      <a:lnTo>
                        <a:pt x="229" y="0"/>
                      </a:lnTo>
                      <a:lnTo>
                        <a:pt x="0" y="0"/>
                      </a:lnTo>
                      <a:lnTo>
                        <a:pt x="0" y="305"/>
                      </a:lnTo>
                      <a:lnTo>
                        <a:pt x="289" y="305"/>
                      </a:lnTo>
                      <a:lnTo>
                        <a:pt x="289" y="60"/>
                      </a:lnTo>
                      <a:lnTo>
                        <a:pt x="289" y="58"/>
                      </a:lnTo>
                      <a:lnTo>
                        <a:pt x="277" y="44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45">
                  <a:extLst>
                    <a:ext uri="{FF2B5EF4-FFF2-40B4-BE49-F238E27FC236}">
                      <a16:creationId xmlns:a16="http://schemas.microsoft.com/office/drawing/2014/main" id="{B62E0F39-71B7-4947-854D-AAFEF4E24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9913" y="6275888"/>
                  <a:ext cx="289082" cy="307080"/>
                </a:xfrm>
                <a:custGeom>
                  <a:avLst/>
                  <a:gdLst>
                    <a:gd name="T0" fmla="*/ 209 w 257"/>
                    <a:gd name="T1" fmla="*/ 0 h 273"/>
                    <a:gd name="T2" fmla="*/ 0 w 257"/>
                    <a:gd name="T3" fmla="*/ 0 h 273"/>
                    <a:gd name="T4" fmla="*/ 0 w 257"/>
                    <a:gd name="T5" fmla="*/ 273 h 273"/>
                    <a:gd name="T6" fmla="*/ 257 w 257"/>
                    <a:gd name="T7" fmla="*/ 273 h 273"/>
                    <a:gd name="T8" fmla="*/ 257 w 257"/>
                    <a:gd name="T9" fmla="*/ 48 h 273"/>
                    <a:gd name="T10" fmla="*/ 209 w 257"/>
                    <a:gd name="T11" fmla="*/ 48 h 273"/>
                    <a:gd name="T12" fmla="*/ 209 w 257"/>
                    <a:gd name="T13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7" h="273">
                      <a:moveTo>
                        <a:pt x="209" y="0"/>
                      </a:moveTo>
                      <a:lnTo>
                        <a:pt x="0" y="0"/>
                      </a:lnTo>
                      <a:lnTo>
                        <a:pt x="0" y="273"/>
                      </a:lnTo>
                      <a:lnTo>
                        <a:pt x="257" y="273"/>
                      </a:lnTo>
                      <a:lnTo>
                        <a:pt x="257" y="48"/>
                      </a:lnTo>
                      <a:lnTo>
                        <a:pt x="209" y="48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46">
                  <a:extLst>
                    <a:ext uri="{FF2B5EF4-FFF2-40B4-BE49-F238E27FC236}">
                      <a16:creationId xmlns:a16="http://schemas.microsoft.com/office/drawing/2014/main" id="{7D99AE91-7CCC-4516-9748-86AE2EB981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69913" y="6275888"/>
                  <a:ext cx="289082" cy="307080"/>
                </a:xfrm>
                <a:custGeom>
                  <a:avLst/>
                  <a:gdLst>
                    <a:gd name="T0" fmla="*/ 209 w 257"/>
                    <a:gd name="T1" fmla="*/ 0 h 273"/>
                    <a:gd name="T2" fmla="*/ 0 w 257"/>
                    <a:gd name="T3" fmla="*/ 0 h 273"/>
                    <a:gd name="T4" fmla="*/ 0 w 257"/>
                    <a:gd name="T5" fmla="*/ 273 h 273"/>
                    <a:gd name="T6" fmla="*/ 257 w 257"/>
                    <a:gd name="T7" fmla="*/ 273 h 273"/>
                    <a:gd name="T8" fmla="*/ 257 w 257"/>
                    <a:gd name="T9" fmla="*/ 48 h 273"/>
                    <a:gd name="T10" fmla="*/ 209 w 257"/>
                    <a:gd name="T11" fmla="*/ 48 h 273"/>
                    <a:gd name="T12" fmla="*/ 209 w 257"/>
                    <a:gd name="T13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7" h="273">
                      <a:moveTo>
                        <a:pt x="209" y="0"/>
                      </a:moveTo>
                      <a:lnTo>
                        <a:pt x="0" y="0"/>
                      </a:lnTo>
                      <a:lnTo>
                        <a:pt x="0" y="273"/>
                      </a:lnTo>
                      <a:lnTo>
                        <a:pt x="257" y="273"/>
                      </a:lnTo>
                      <a:lnTo>
                        <a:pt x="257" y="48"/>
                      </a:lnTo>
                      <a:lnTo>
                        <a:pt x="209" y="48"/>
                      </a:lnTo>
                      <a:lnTo>
                        <a:pt x="20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47">
                  <a:extLst>
                    <a:ext uri="{FF2B5EF4-FFF2-40B4-BE49-F238E27FC236}">
                      <a16:creationId xmlns:a16="http://schemas.microsoft.com/office/drawing/2014/main" id="{1D0CD130-A14D-4C9D-B6DF-91251A7395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14907" y="6495231"/>
                  <a:ext cx="129356" cy="15748"/>
                </a:xfrm>
                <a:custGeom>
                  <a:avLst/>
                  <a:gdLst>
                    <a:gd name="T0" fmla="*/ 0 w 57"/>
                    <a:gd name="T1" fmla="*/ 3 h 7"/>
                    <a:gd name="T2" fmla="*/ 4 w 57"/>
                    <a:gd name="T3" fmla="*/ 0 h 7"/>
                    <a:gd name="T4" fmla="*/ 53 w 57"/>
                    <a:gd name="T5" fmla="*/ 0 h 7"/>
                    <a:gd name="T6" fmla="*/ 57 w 57"/>
                    <a:gd name="T7" fmla="*/ 3 h 7"/>
                    <a:gd name="T8" fmla="*/ 53 w 57"/>
                    <a:gd name="T9" fmla="*/ 7 h 7"/>
                    <a:gd name="T10" fmla="*/ 4 w 57"/>
                    <a:gd name="T11" fmla="*/ 7 h 7"/>
                    <a:gd name="T12" fmla="*/ 0 w 57"/>
                    <a:gd name="T13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7">
                      <a:moveTo>
                        <a:pt x="0" y="3"/>
                      </a:move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5" y="0"/>
                        <a:pt x="57" y="1"/>
                        <a:pt x="57" y="3"/>
                      </a:cubicBezTo>
                      <a:cubicBezTo>
                        <a:pt x="57" y="5"/>
                        <a:pt x="55" y="7"/>
                        <a:pt x="53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7"/>
                        <a:pt x="0" y="5"/>
                        <a:pt x="0" y="3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48">
                  <a:extLst>
                    <a:ext uri="{FF2B5EF4-FFF2-40B4-BE49-F238E27FC236}">
                      <a16:creationId xmlns:a16="http://schemas.microsoft.com/office/drawing/2014/main" id="{A3E0919C-B3FF-43DE-B503-3D8F66DC1D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14907" y="6437865"/>
                  <a:ext cx="201345" cy="15748"/>
                </a:xfrm>
                <a:custGeom>
                  <a:avLst/>
                  <a:gdLst>
                    <a:gd name="T0" fmla="*/ 0 w 89"/>
                    <a:gd name="T1" fmla="*/ 4 h 7"/>
                    <a:gd name="T2" fmla="*/ 4 w 89"/>
                    <a:gd name="T3" fmla="*/ 0 h 7"/>
                    <a:gd name="T4" fmla="*/ 86 w 89"/>
                    <a:gd name="T5" fmla="*/ 0 h 7"/>
                    <a:gd name="T6" fmla="*/ 89 w 89"/>
                    <a:gd name="T7" fmla="*/ 4 h 7"/>
                    <a:gd name="T8" fmla="*/ 86 w 89"/>
                    <a:gd name="T9" fmla="*/ 7 h 7"/>
                    <a:gd name="T10" fmla="*/ 4 w 89"/>
                    <a:gd name="T11" fmla="*/ 7 h 7"/>
                    <a:gd name="T12" fmla="*/ 0 w 89"/>
                    <a:gd name="T13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7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9" y="2"/>
                        <a:pt x="89" y="4"/>
                      </a:cubicBezTo>
                      <a:cubicBezTo>
                        <a:pt x="89" y="6"/>
                        <a:pt x="88" y="7"/>
                        <a:pt x="86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7"/>
                        <a:pt x="0" y="6"/>
                        <a:pt x="0" y="4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49">
                  <a:extLst>
                    <a:ext uri="{FF2B5EF4-FFF2-40B4-BE49-F238E27FC236}">
                      <a16:creationId xmlns:a16="http://schemas.microsoft.com/office/drawing/2014/main" id="{522DDE75-0AE2-47C4-8054-7712B86D10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14907" y="6386122"/>
                  <a:ext cx="201345" cy="15748"/>
                </a:xfrm>
                <a:custGeom>
                  <a:avLst/>
                  <a:gdLst>
                    <a:gd name="T0" fmla="*/ 0 w 89"/>
                    <a:gd name="T1" fmla="*/ 3 h 7"/>
                    <a:gd name="T2" fmla="*/ 4 w 89"/>
                    <a:gd name="T3" fmla="*/ 0 h 7"/>
                    <a:gd name="T4" fmla="*/ 86 w 89"/>
                    <a:gd name="T5" fmla="*/ 0 h 7"/>
                    <a:gd name="T6" fmla="*/ 89 w 89"/>
                    <a:gd name="T7" fmla="*/ 3 h 7"/>
                    <a:gd name="T8" fmla="*/ 86 w 89"/>
                    <a:gd name="T9" fmla="*/ 7 h 7"/>
                    <a:gd name="T10" fmla="*/ 4 w 89"/>
                    <a:gd name="T11" fmla="*/ 7 h 7"/>
                    <a:gd name="T12" fmla="*/ 0 w 89"/>
                    <a:gd name="T13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7">
                      <a:moveTo>
                        <a:pt x="0" y="3"/>
                      </a:move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9" y="1"/>
                        <a:pt x="89" y="3"/>
                      </a:cubicBezTo>
                      <a:cubicBezTo>
                        <a:pt x="89" y="5"/>
                        <a:pt x="88" y="7"/>
                        <a:pt x="86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7"/>
                        <a:pt x="0" y="5"/>
                        <a:pt x="0" y="3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51">
                  <a:extLst>
                    <a:ext uri="{FF2B5EF4-FFF2-40B4-BE49-F238E27FC236}">
                      <a16:creationId xmlns:a16="http://schemas.microsoft.com/office/drawing/2014/main" id="{78255AFF-7334-4969-88B4-02A71E754E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61929" y="6148782"/>
                  <a:ext cx="262086" cy="539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55">
                  <a:extLst>
                    <a:ext uri="{FF2B5EF4-FFF2-40B4-BE49-F238E27FC236}">
                      <a16:creationId xmlns:a16="http://schemas.microsoft.com/office/drawing/2014/main" id="{7E3729BB-F085-43F0-B6B3-7BB189EF9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7924" y="6166779"/>
                  <a:ext cx="208094" cy="35995"/>
                </a:xfrm>
                <a:custGeom>
                  <a:avLst/>
                  <a:gdLst>
                    <a:gd name="T0" fmla="*/ 185 w 185"/>
                    <a:gd name="T1" fmla="*/ 0 h 32"/>
                    <a:gd name="T2" fmla="*/ 0 w 185"/>
                    <a:gd name="T3" fmla="*/ 0 h 32"/>
                    <a:gd name="T4" fmla="*/ 0 w 185"/>
                    <a:gd name="T5" fmla="*/ 32 h 32"/>
                    <a:gd name="T6" fmla="*/ 48 w 185"/>
                    <a:gd name="T7" fmla="*/ 32 h 32"/>
                    <a:gd name="T8" fmla="*/ 185 w 185"/>
                    <a:gd name="T9" fmla="*/ 32 h 32"/>
                    <a:gd name="T10" fmla="*/ 185 w 185"/>
                    <a:gd name="T11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5" h="32">
                      <a:moveTo>
                        <a:pt x="185" y="0"/>
                      </a:moveTo>
                      <a:lnTo>
                        <a:pt x="0" y="0"/>
                      </a:lnTo>
                      <a:lnTo>
                        <a:pt x="0" y="32"/>
                      </a:lnTo>
                      <a:lnTo>
                        <a:pt x="48" y="32"/>
                      </a:lnTo>
                      <a:lnTo>
                        <a:pt x="185" y="32"/>
                      </a:lnTo>
                      <a:lnTo>
                        <a:pt x="18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Rectangle 58">
                  <a:extLst>
                    <a:ext uri="{FF2B5EF4-FFF2-40B4-BE49-F238E27FC236}">
                      <a16:creationId xmlns:a16="http://schemas.microsoft.com/office/drawing/2014/main" id="{B01B9362-80B6-494B-9561-22B478F6D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15921" y="6202774"/>
                  <a:ext cx="262086" cy="55117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Rectangle 59">
                  <a:extLst>
                    <a:ext uri="{FF2B5EF4-FFF2-40B4-BE49-F238E27FC236}">
                      <a16:creationId xmlns:a16="http://schemas.microsoft.com/office/drawing/2014/main" id="{B8498235-3738-4E58-8C86-D2393621F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15921" y="6202774"/>
                  <a:ext cx="262086" cy="551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Rectangle 60">
                  <a:extLst>
                    <a:ext uri="{FF2B5EF4-FFF2-40B4-BE49-F238E27FC236}">
                      <a16:creationId xmlns:a16="http://schemas.microsoft.com/office/drawing/2014/main" id="{0795F81C-29CF-4180-A407-2553BF603E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97924" y="6202774"/>
                  <a:ext cx="53992" cy="344200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Rectangle 61">
                  <a:extLst>
                    <a:ext uri="{FF2B5EF4-FFF2-40B4-BE49-F238E27FC236}">
                      <a16:creationId xmlns:a16="http://schemas.microsoft.com/office/drawing/2014/main" id="{D03408E2-2E6E-4624-80FC-12E8806C4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97924" y="6202774"/>
                  <a:ext cx="53992" cy="344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Rectangle 62">
                  <a:extLst>
                    <a:ext uri="{FF2B5EF4-FFF2-40B4-BE49-F238E27FC236}">
                      <a16:creationId xmlns:a16="http://schemas.microsoft.com/office/drawing/2014/main" id="{17331CC2-0527-4884-A91F-19114A182A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1916" y="6220771"/>
                  <a:ext cx="208094" cy="371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Rectangle 63">
                  <a:extLst>
                    <a:ext uri="{FF2B5EF4-FFF2-40B4-BE49-F238E27FC236}">
                      <a16:creationId xmlns:a16="http://schemas.microsoft.com/office/drawing/2014/main" id="{B1255213-508E-4D79-A7BA-A09F676075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1916" y="6220771"/>
                  <a:ext cx="208094" cy="37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 64">
                  <a:extLst>
                    <a:ext uri="{FF2B5EF4-FFF2-40B4-BE49-F238E27FC236}">
                      <a16:creationId xmlns:a16="http://schemas.microsoft.com/office/drawing/2014/main" id="{8BC68C33-A40E-4C66-90E4-2A982E7F2C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5921" y="6220771"/>
                  <a:ext cx="35995" cy="308205"/>
                </a:xfrm>
                <a:custGeom>
                  <a:avLst/>
                  <a:gdLst>
                    <a:gd name="T0" fmla="*/ 32 w 32"/>
                    <a:gd name="T1" fmla="*/ 0 h 274"/>
                    <a:gd name="T2" fmla="*/ 16 w 32"/>
                    <a:gd name="T3" fmla="*/ 0 h 274"/>
                    <a:gd name="T4" fmla="*/ 0 w 32"/>
                    <a:gd name="T5" fmla="*/ 0 h 274"/>
                    <a:gd name="T6" fmla="*/ 0 w 32"/>
                    <a:gd name="T7" fmla="*/ 274 h 274"/>
                    <a:gd name="T8" fmla="*/ 32 w 32"/>
                    <a:gd name="T9" fmla="*/ 274 h 274"/>
                    <a:gd name="T10" fmla="*/ 32 w 32"/>
                    <a:gd name="T11" fmla="*/ 33 h 274"/>
                    <a:gd name="T12" fmla="*/ 32 w 32"/>
                    <a:gd name="T13" fmla="*/ 0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274">
                      <a:moveTo>
                        <a:pt x="32" y="0"/>
                      </a:move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0" y="274"/>
                      </a:lnTo>
                      <a:lnTo>
                        <a:pt x="32" y="274"/>
                      </a:lnTo>
                      <a:lnTo>
                        <a:pt x="32" y="33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65">
                  <a:extLst>
                    <a:ext uri="{FF2B5EF4-FFF2-40B4-BE49-F238E27FC236}">
                      <a16:creationId xmlns:a16="http://schemas.microsoft.com/office/drawing/2014/main" id="{27E4F2B8-6314-4157-9B8E-E6615ABD0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5921" y="6220771"/>
                  <a:ext cx="35995" cy="308205"/>
                </a:xfrm>
                <a:custGeom>
                  <a:avLst/>
                  <a:gdLst>
                    <a:gd name="T0" fmla="*/ 32 w 32"/>
                    <a:gd name="T1" fmla="*/ 0 h 274"/>
                    <a:gd name="T2" fmla="*/ 16 w 32"/>
                    <a:gd name="T3" fmla="*/ 0 h 274"/>
                    <a:gd name="T4" fmla="*/ 0 w 32"/>
                    <a:gd name="T5" fmla="*/ 0 h 274"/>
                    <a:gd name="T6" fmla="*/ 0 w 32"/>
                    <a:gd name="T7" fmla="*/ 274 h 274"/>
                    <a:gd name="T8" fmla="*/ 32 w 32"/>
                    <a:gd name="T9" fmla="*/ 274 h 274"/>
                    <a:gd name="T10" fmla="*/ 32 w 32"/>
                    <a:gd name="T11" fmla="*/ 33 h 274"/>
                    <a:gd name="T12" fmla="*/ 32 w 32"/>
                    <a:gd name="T13" fmla="*/ 0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274">
                      <a:moveTo>
                        <a:pt x="32" y="0"/>
                      </a:move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0" y="274"/>
                      </a:lnTo>
                      <a:lnTo>
                        <a:pt x="32" y="274"/>
                      </a:lnTo>
                      <a:lnTo>
                        <a:pt x="32" y="33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30">
                <a:extLst>
                  <a:ext uri="{FF2B5EF4-FFF2-40B4-BE49-F238E27FC236}">
                    <a16:creationId xmlns:a16="http://schemas.microsoft.com/office/drawing/2014/main" id="{1A7FF3DE-7F79-4608-8E20-2E95FF2B152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574931" y="6173761"/>
                <a:ext cx="346449" cy="455558"/>
                <a:chOff x="2455" y="3797"/>
                <a:chExt cx="308" cy="405"/>
              </a:xfrm>
            </p:grpSpPr>
            <p:sp>
              <p:nvSpPr>
                <p:cNvPr id="67" name="AutoShape 29">
                  <a:extLst>
                    <a:ext uri="{FF2B5EF4-FFF2-40B4-BE49-F238E27FC236}">
                      <a16:creationId xmlns:a16="http://schemas.microsoft.com/office/drawing/2014/main" id="{52AE2EDD-97DE-4BDB-A831-E1B97CB14964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57" y="3797"/>
                  <a:ext cx="306" cy="4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31">
                  <a:extLst>
                    <a:ext uri="{FF2B5EF4-FFF2-40B4-BE49-F238E27FC236}">
                      <a16:creationId xmlns:a16="http://schemas.microsoft.com/office/drawing/2014/main" id="{2D5FD8F3-228A-44D6-924C-01E87412D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55" y="3852"/>
                  <a:ext cx="153" cy="350"/>
                </a:xfrm>
                <a:custGeom>
                  <a:avLst/>
                  <a:gdLst>
                    <a:gd name="T0" fmla="*/ 0 w 75"/>
                    <a:gd name="T1" fmla="*/ 0 h 172"/>
                    <a:gd name="T2" fmla="*/ 0 w 75"/>
                    <a:gd name="T3" fmla="*/ 145 h 172"/>
                    <a:gd name="T4" fmla="*/ 75 w 75"/>
                    <a:gd name="T5" fmla="*/ 172 h 172"/>
                    <a:gd name="T6" fmla="*/ 75 w 75"/>
                    <a:gd name="T7" fmla="*/ 0 h 172"/>
                    <a:gd name="T8" fmla="*/ 0 w 75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72">
                      <a:moveTo>
                        <a:pt x="0" y="0"/>
                      </a:move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0" y="160"/>
                        <a:pt x="34" y="172"/>
                        <a:pt x="75" y="172"/>
                      </a:cubicBez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32">
                  <a:extLst>
                    <a:ext uri="{FF2B5EF4-FFF2-40B4-BE49-F238E27FC236}">
                      <a16:creationId xmlns:a16="http://schemas.microsoft.com/office/drawing/2014/main" id="{7908EC8E-04EE-4D1D-B4D0-60B7E1EA71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6" y="3852"/>
                  <a:ext cx="155" cy="350"/>
                </a:xfrm>
                <a:custGeom>
                  <a:avLst/>
                  <a:gdLst>
                    <a:gd name="T0" fmla="*/ 0 w 76"/>
                    <a:gd name="T1" fmla="*/ 172 h 172"/>
                    <a:gd name="T2" fmla="*/ 1 w 76"/>
                    <a:gd name="T3" fmla="*/ 172 h 172"/>
                    <a:gd name="T4" fmla="*/ 76 w 76"/>
                    <a:gd name="T5" fmla="*/ 145 h 172"/>
                    <a:gd name="T6" fmla="*/ 76 w 76"/>
                    <a:gd name="T7" fmla="*/ 0 h 172"/>
                    <a:gd name="T8" fmla="*/ 0 w 76"/>
                    <a:gd name="T9" fmla="*/ 0 h 172"/>
                    <a:gd name="T10" fmla="*/ 0 w 76"/>
                    <a:gd name="T11" fmla="*/ 172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172">
                      <a:moveTo>
                        <a:pt x="0" y="172"/>
                      </a:moveTo>
                      <a:cubicBezTo>
                        <a:pt x="1" y="172"/>
                        <a:pt x="1" y="172"/>
                        <a:pt x="1" y="172"/>
                      </a:cubicBezTo>
                      <a:cubicBezTo>
                        <a:pt x="42" y="172"/>
                        <a:pt x="76" y="160"/>
                        <a:pt x="76" y="145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"/>
                        <a:pt x="0" y="172"/>
                        <a:pt x="0" y="172"/>
                      </a:cubicBezTo>
                    </a:path>
                  </a:pathLst>
                </a:cu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33">
                  <a:extLst>
                    <a:ext uri="{FF2B5EF4-FFF2-40B4-BE49-F238E27FC236}">
                      <a16:creationId xmlns:a16="http://schemas.microsoft.com/office/drawing/2014/main" id="{032BB33E-03F1-4B7E-B5B9-8EEA10E9B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6" y="3852"/>
                  <a:ext cx="155" cy="350"/>
                </a:xfrm>
                <a:custGeom>
                  <a:avLst/>
                  <a:gdLst>
                    <a:gd name="T0" fmla="*/ 76 w 76"/>
                    <a:gd name="T1" fmla="*/ 0 h 172"/>
                    <a:gd name="T2" fmla="*/ 0 w 76"/>
                    <a:gd name="T3" fmla="*/ 0 h 172"/>
                    <a:gd name="T4" fmla="*/ 0 w 76"/>
                    <a:gd name="T5" fmla="*/ 172 h 172"/>
                    <a:gd name="T6" fmla="*/ 1 w 76"/>
                    <a:gd name="T7" fmla="*/ 172 h 172"/>
                    <a:gd name="T8" fmla="*/ 76 w 76"/>
                    <a:gd name="T9" fmla="*/ 145 h 172"/>
                    <a:gd name="T10" fmla="*/ 76 w 76"/>
                    <a:gd name="T11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172">
                      <a:moveTo>
                        <a:pt x="7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"/>
                        <a:pt x="0" y="172"/>
                        <a:pt x="0" y="172"/>
                      </a:cubicBezTo>
                      <a:cubicBezTo>
                        <a:pt x="1" y="172"/>
                        <a:pt x="1" y="172"/>
                        <a:pt x="1" y="172"/>
                      </a:cubicBezTo>
                      <a:cubicBezTo>
                        <a:pt x="42" y="172"/>
                        <a:pt x="76" y="160"/>
                        <a:pt x="76" y="145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Oval 34">
                  <a:extLst>
                    <a:ext uri="{FF2B5EF4-FFF2-40B4-BE49-F238E27FC236}">
                      <a16:creationId xmlns:a16="http://schemas.microsoft.com/office/drawing/2014/main" id="{2C5A1124-8226-4E59-A74A-CB088A497E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5" y="3797"/>
                  <a:ext cx="306" cy="110"/>
                </a:xfrm>
                <a:prstGeom prst="ellipse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Oval 35">
                  <a:extLst>
                    <a:ext uri="{FF2B5EF4-FFF2-40B4-BE49-F238E27FC236}">
                      <a16:creationId xmlns:a16="http://schemas.microsoft.com/office/drawing/2014/main" id="{7AA5808C-CFF2-43EB-8ADF-55CADD6AD8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6" y="3813"/>
                  <a:ext cx="244" cy="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36">
                  <a:extLst>
                    <a:ext uri="{FF2B5EF4-FFF2-40B4-BE49-F238E27FC236}">
                      <a16:creationId xmlns:a16="http://schemas.microsoft.com/office/drawing/2014/main" id="{3FAA7E25-7AF4-4FC5-8EBA-5AC03CC71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6" y="3813"/>
                  <a:ext cx="244" cy="59"/>
                </a:xfrm>
                <a:custGeom>
                  <a:avLst/>
                  <a:gdLst>
                    <a:gd name="T0" fmla="*/ 107 w 120"/>
                    <a:gd name="T1" fmla="*/ 29 h 29"/>
                    <a:gd name="T2" fmla="*/ 120 w 120"/>
                    <a:gd name="T3" fmla="*/ 18 h 29"/>
                    <a:gd name="T4" fmla="*/ 60 w 120"/>
                    <a:gd name="T5" fmla="*/ 0 h 29"/>
                    <a:gd name="T6" fmla="*/ 0 w 120"/>
                    <a:gd name="T7" fmla="*/ 18 h 29"/>
                    <a:gd name="T8" fmla="*/ 13 w 120"/>
                    <a:gd name="T9" fmla="*/ 29 h 29"/>
                    <a:gd name="T10" fmla="*/ 60 w 120"/>
                    <a:gd name="T11" fmla="*/ 22 h 29"/>
                    <a:gd name="T12" fmla="*/ 107 w 120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29">
                      <a:moveTo>
                        <a:pt x="107" y="29"/>
                      </a:moveTo>
                      <a:cubicBezTo>
                        <a:pt x="115" y="26"/>
                        <a:pt x="120" y="22"/>
                        <a:pt x="120" y="18"/>
                      </a:cubicBezTo>
                      <a:cubicBezTo>
                        <a:pt x="120" y="8"/>
                        <a:pt x="93" y="0"/>
                        <a:pt x="60" y="0"/>
                      </a:cubicBezTo>
                      <a:cubicBezTo>
                        <a:pt x="27" y="0"/>
                        <a:pt x="0" y="8"/>
                        <a:pt x="0" y="18"/>
                      </a:cubicBezTo>
                      <a:cubicBezTo>
                        <a:pt x="0" y="22"/>
                        <a:pt x="5" y="26"/>
                        <a:pt x="13" y="29"/>
                      </a:cubicBezTo>
                      <a:cubicBezTo>
                        <a:pt x="24" y="24"/>
                        <a:pt x="41" y="22"/>
                        <a:pt x="60" y="22"/>
                      </a:cubicBezTo>
                      <a:cubicBezTo>
                        <a:pt x="79" y="22"/>
                        <a:pt x="96" y="24"/>
                        <a:pt x="107" y="2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CD0EA5-A14F-4B23-9BF2-D1FDDDC02FD6}"/>
                </a:ext>
              </a:extLst>
            </p:cNvPr>
            <p:cNvSpPr/>
            <p:nvPr/>
          </p:nvSpPr>
          <p:spPr bwMode="auto">
            <a:xfrm>
              <a:off x="1035" y="1656658"/>
              <a:ext cx="12434076" cy="88868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16D7C4-FA28-49B4-8FF7-94835651B783}"/>
                </a:ext>
              </a:extLst>
            </p:cNvPr>
            <p:cNvSpPr txBox="1"/>
            <p:nvPr/>
          </p:nvSpPr>
          <p:spPr>
            <a:xfrm>
              <a:off x="448750" y="2069739"/>
              <a:ext cx="2019014" cy="3776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services</a:t>
              </a:r>
            </a:p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199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765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endParaRPr kumimoji="0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D9F7E2-A98E-4397-A831-6EA0F6F50C8A}"/>
                </a:ext>
              </a:extLst>
            </p:cNvPr>
            <p:cNvSpPr txBox="1"/>
            <p:nvPr/>
          </p:nvSpPr>
          <p:spPr>
            <a:xfrm>
              <a:off x="5238961" y="1983408"/>
              <a:ext cx="1249137" cy="42954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8D7"/>
              </a:solidFill>
            </a:ln>
          </p:spPr>
          <p:txBody>
            <a:bodyPr wrap="square" lIns="91427" tIns="182854" rIns="91427" bIns="18285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Apps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8F68F8-8ABB-47C4-83C2-447A4324DA76}"/>
                </a:ext>
              </a:extLst>
            </p:cNvPr>
            <p:cNvSpPr txBox="1"/>
            <p:nvPr/>
          </p:nvSpPr>
          <p:spPr>
            <a:xfrm>
              <a:off x="6663848" y="1993408"/>
              <a:ext cx="1487799" cy="4283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8D7"/>
              </a:solidFill>
            </a:ln>
          </p:spPr>
          <p:txBody>
            <a:bodyPr wrap="square" lIns="91427" tIns="182854" rIns="91427" bIns="18285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Automate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5FA314-1FAF-46EA-88E1-35D75278C780}"/>
                </a:ext>
              </a:extLst>
            </p:cNvPr>
            <p:cNvSpPr txBox="1"/>
            <p:nvPr/>
          </p:nvSpPr>
          <p:spPr>
            <a:xfrm>
              <a:off x="2179637" y="1992691"/>
              <a:ext cx="1140304" cy="4283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8D7"/>
              </a:solidFill>
            </a:ln>
          </p:spPr>
          <p:txBody>
            <a:bodyPr wrap="square" lIns="91427" tIns="182854" rIns="91427" bIns="18285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BI/Dataflows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85D0D8-F987-4546-814F-8C59B9FE802F}"/>
                </a:ext>
              </a:extLst>
            </p:cNvPr>
            <p:cNvSpPr txBox="1"/>
            <p:nvPr/>
          </p:nvSpPr>
          <p:spPr>
            <a:xfrm>
              <a:off x="7026854" y="3920164"/>
              <a:ext cx="168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 Bus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4B9267-2C72-493E-89D7-779516184FD2}"/>
                </a:ext>
              </a:extLst>
            </p:cNvPr>
            <p:cNvSpPr txBox="1"/>
            <p:nvPr/>
          </p:nvSpPr>
          <p:spPr>
            <a:xfrm>
              <a:off x="7026853" y="5027669"/>
              <a:ext cx="36871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Data Gateway</a:t>
              </a:r>
            </a:p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source connection credentials can only be decrypted by the gateway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B9C627-DCDD-4F2B-9ACC-ADFE5361E6D2}"/>
                </a:ext>
              </a:extLst>
            </p:cNvPr>
            <p:cNvSpPr txBox="1"/>
            <p:nvPr/>
          </p:nvSpPr>
          <p:spPr>
            <a:xfrm>
              <a:off x="7026856" y="2915708"/>
              <a:ext cx="4289770" cy="555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Gateway Management Cloud Service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BF7FF1F-69C6-428F-9E33-9FD550D55AA1}"/>
                </a:ext>
              </a:extLst>
            </p:cNvPr>
            <p:cNvCxnSpPr/>
            <p:nvPr/>
          </p:nvCxnSpPr>
          <p:spPr>
            <a:xfrm>
              <a:off x="6588841" y="4571857"/>
              <a:ext cx="4434" cy="274281"/>
            </a:xfrm>
            <a:prstGeom prst="straightConnector1">
              <a:avLst/>
            </a:prstGeom>
            <a:ln w="127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36DBCE3-D25D-4A14-ACFC-7F0871A482FB}"/>
                </a:ext>
              </a:extLst>
            </p:cNvPr>
            <p:cNvCxnSpPr/>
            <p:nvPr/>
          </p:nvCxnSpPr>
          <p:spPr>
            <a:xfrm>
              <a:off x="6591057" y="3536160"/>
              <a:ext cx="0" cy="274281"/>
            </a:xfrm>
            <a:prstGeom prst="straightConnector1">
              <a:avLst/>
            </a:prstGeom>
            <a:ln w="127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4">
              <a:extLst>
                <a:ext uri="{FF2B5EF4-FFF2-40B4-BE49-F238E27FC236}">
                  <a16:creationId xmlns:a16="http://schemas.microsoft.com/office/drawing/2014/main" id="{3D6E8FB3-1816-48C4-94D8-6F874573EE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260904" y="4896692"/>
              <a:ext cx="660306" cy="661894"/>
              <a:chOff x="3826" y="3056"/>
              <a:chExt cx="416" cy="417"/>
            </a:xfrm>
          </p:grpSpPr>
          <p:sp>
            <p:nvSpPr>
              <p:cNvPr id="49" name="AutoShape 3">
                <a:extLst>
                  <a:ext uri="{FF2B5EF4-FFF2-40B4-BE49-F238E27FC236}">
                    <a16:creationId xmlns:a16="http://schemas.microsoft.com/office/drawing/2014/main" id="{50C68E9C-C14D-41DC-B514-5C09EF60699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826" y="3056"/>
                <a:ext cx="416" cy="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5690D8A4-48FC-4BF0-8A6E-356EC0DF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6" y="3058"/>
                <a:ext cx="414" cy="415"/>
              </a:xfrm>
              <a:custGeom>
                <a:avLst/>
                <a:gdLst>
                  <a:gd name="T0" fmla="*/ 100 w 200"/>
                  <a:gd name="T1" fmla="*/ 200 h 200"/>
                  <a:gd name="T2" fmla="*/ 87 w 200"/>
                  <a:gd name="T3" fmla="*/ 194 h 200"/>
                  <a:gd name="T4" fmla="*/ 6 w 200"/>
                  <a:gd name="T5" fmla="*/ 113 h 200"/>
                  <a:gd name="T6" fmla="*/ 0 w 200"/>
                  <a:gd name="T7" fmla="*/ 100 h 200"/>
                  <a:gd name="T8" fmla="*/ 6 w 200"/>
                  <a:gd name="T9" fmla="*/ 87 h 200"/>
                  <a:gd name="T10" fmla="*/ 87 w 200"/>
                  <a:gd name="T11" fmla="*/ 6 h 200"/>
                  <a:gd name="T12" fmla="*/ 100 w 200"/>
                  <a:gd name="T13" fmla="*/ 0 h 200"/>
                  <a:gd name="T14" fmla="*/ 113 w 200"/>
                  <a:gd name="T15" fmla="*/ 6 h 200"/>
                  <a:gd name="T16" fmla="*/ 195 w 200"/>
                  <a:gd name="T17" fmla="*/ 87 h 200"/>
                  <a:gd name="T18" fmla="*/ 200 w 200"/>
                  <a:gd name="T19" fmla="*/ 100 h 200"/>
                  <a:gd name="T20" fmla="*/ 195 w 200"/>
                  <a:gd name="T21" fmla="*/ 114 h 200"/>
                  <a:gd name="T22" fmla="*/ 113 w 200"/>
                  <a:gd name="T23" fmla="*/ 194 h 200"/>
                  <a:gd name="T24" fmla="*/ 100 w 200"/>
                  <a:gd name="T2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" h="200">
                    <a:moveTo>
                      <a:pt x="100" y="200"/>
                    </a:moveTo>
                    <a:cubicBezTo>
                      <a:pt x="95" y="200"/>
                      <a:pt x="90" y="198"/>
                      <a:pt x="87" y="194"/>
                    </a:cubicBezTo>
                    <a:cubicBezTo>
                      <a:pt x="6" y="113"/>
                      <a:pt x="6" y="113"/>
                      <a:pt x="6" y="113"/>
                    </a:cubicBezTo>
                    <a:cubicBezTo>
                      <a:pt x="2" y="110"/>
                      <a:pt x="0" y="105"/>
                      <a:pt x="0" y="100"/>
                    </a:cubicBezTo>
                    <a:cubicBezTo>
                      <a:pt x="0" y="95"/>
                      <a:pt x="2" y="90"/>
                      <a:pt x="6" y="87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90" y="2"/>
                      <a:pt x="95" y="0"/>
                      <a:pt x="100" y="0"/>
                    </a:cubicBezTo>
                    <a:cubicBezTo>
                      <a:pt x="105" y="0"/>
                      <a:pt x="110" y="2"/>
                      <a:pt x="113" y="6"/>
                    </a:cubicBezTo>
                    <a:cubicBezTo>
                      <a:pt x="195" y="87"/>
                      <a:pt x="195" y="87"/>
                      <a:pt x="195" y="87"/>
                    </a:cubicBezTo>
                    <a:cubicBezTo>
                      <a:pt x="198" y="91"/>
                      <a:pt x="200" y="95"/>
                      <a:pt x="200" y="100"/>
                    </a:cubicBezTo>
                    <a:cubicBezTo>
                      <a:pt x="200" y="105"/>
                      <a:pt x="198" y="110"/>
                      <a:pt x="195" y="114"/>
                    </a:cubicBezTo>
                    <a:cubicBezTo>
                      <a:pt x="113" y="194"/>
                      <a:pt x="113" y="194"/>
                      <a:pt x="113" y="194"/>
                    </a:cubicBezTo>
                    <a:cubicBezTo>
                      <a:pt x="110" y="198"/>
                      <a:pt x="105" y="200"/>
                      <a:pt x="100" y="200"/>
                    </a:cubicBezTo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0A2D0123-ACA5-4736-9107-E4261B105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9" y="3096"/>
                <a:ext cx="108" cy="132"/>
              </a:xfrm>
              <a:custGeom>
                <a:avLst/>
                <a:gdLst>
                  <a:gd name="T0" fmla="*/ 54 w 108"/>
                  <a:gd name="T1" fmla="*/ 0 h 132"/>
                  <a:gd name="T2" fmla="*/ 0 w 108"/>
                  <a:gd name="T3" fmla="*/ 53 h 132"/>
                  <a:gd name="T4" fmla="*/ 37 w 108"/>
                  <a:gd name="T5" fmla="*/ 53 h 132"/>
                  <a:gd name="T6" fmla="*/ 37 w 108"/>
                  <a:gd name="T7" fmla="*/ 132 h 132"/>
                  <a:gd name="T8" fmla="*/ 70 w 108"/>
                  <a:gd name="T9" fmla="*/ 132 h 132"/>
                  <a:gd name="T10" fmla="*/ 70 w 108"/>
                  <a:gd name="T11" fmla="*/ 53 h 132"/>
                  <a:gd name="T12" fmla="*/ 108 w 108"/>
                  <a:gd name="T13" fmla="*/ 53 h 132"/>
                  <a:gd name="T14" fmla="*/ 54 w 108"/>
                  <a:gd name="T15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32">
                    <a:moveTo>
                      <a:pt x="54" y="0"/>
                    </a:moveTo>
                    <a:lnTo>
                      <a:pt x="0" y="53"/>
                    </a:lnTo>
                    <a:lnTo>
                      <a:pt x="37" y="53"/>
                    </a:lnTo>
                    <a:lnTo>
                      <a:pt x="37" y="132"/>
                    </a:lnTo>
                    <a:lnTo>
                      <a:pt x="70" y="132"/>
                    </a:lnTo>
                    <a:lnTo>
                      <a:pt x="70" y="53"/>
                    </a:lnTo>
                    <a:lnTo>
                      <a:pt x="108" y="5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8">
                <a:extLst>
                  <a:ext uri="{FF2B5EF4-FFF2-40B4-BE49-F238E27FC236}">
                    <a16:creationId xmlns:a16="http://schemas.microsoft.com/office/drawing/2014/main" id="{D7D1E4B3-37E7-4BB8-918E-6233BC03E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9" y="3303"/>
                <a:ext cx="108" cy="133"/>
              </a:xfrm>
              <a:custGeom>
                <a:avLst/>
                <a:gdLst>
                  <a:gd name="T0" fmla="*/ 54 w 108"/>
                  <a:gd name="T1" fmla="*/ 133 h 133"/>
                  <a:gd name="T2" fmla="*/ 108 w 108"/>
                  <a:gd name="T3" fmla="*/ 79 h 133"/>
                  <a:gd name="T4" fmla="*/ 70 w 108"/>
                  <a:gd name="T5" fmla="*/ 79 h 133"/>
                  <a:gd name="T6" fmla="*/ 70 w 108"/>
                  <a:gd name="T7" fmla="*/ 0 h 133"/>
                  <a:gd name="T8" fmla="*/ 37 w 108"/>
                  <a:gd name="T9" fmla="*/ 0 h 133"/>
                  <a:gd name="T10" fmla="*/ 37 w 108"/>
                  <a:gd name="T11" fmla="*/ 79 h 133"/>
                  <a:gd name="T12" fmla="*/ 0 w 108"/>
                  <a:gd name="T13" fmla="*/ 79 h 133"/>
                  <a:gd name="T14" fmla="*/ 54 w 108"/>
                  <a:gd name="T1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33">
                    <a:moveTo>
                      <a:pt x="54" y="133"/>
                    </a:moveTo>
                    <a:lnTo>
                      <a:pt x="108" y="79"/>
                    </a:lnTo>
                    <a:lnTo>
                      <a:pt x="70" y="79"/>
                    </a:lnTo>
                    <a:lnTo>
                      <a:pt x="70" y="0"/>
                    </a:lnTo>
                    <a:lnTo>
                      <a:pt x="37" y="0"/>
                    </a:lnTo>
                    <a:lnTo>
                      <a:pt x="37" y="79"/>
                    </a:lnTo>
                    <a:lnTo>
                      <a:pt x="0" y="79"/>
                    </a:lnTo>
                    <a:lnTo>
                      <a:pt x="54" y="1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70DCA519-D16F-4743-B6B8-677816CA6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8" y="3212"/>
                <a:ext cx="128" cy="108"/>
              </a:xfrm>
              <a:custGeom>
                <a:avLst/>
                <a:gdLst>
                  <a:gd name="T0" fmla="*/ 0 w 128"/>
                  <a:gd name="T1" fmla="*/ 54 h 108"/>
                  <a:gd name="T2" fmla="*/ 56 w 128"/>
                  <a:gd name="T3" fmla="*/ 108 h 108"/>
                  <a:gd name="T4" fmla="*/ 56 w 128"/>
                  <a:gd name="T5" fmla="*/ 70 h 108"/>
                  <a:gd name="T6" fmla="*/ 128 w 128"/>
                  <a:gd name="T7" fmla="*/ 70 h 108"/>
                  <a:gd name="T8" fmla="*/ 128 w 128"/>
                  <a:gd name="T9" fmla="*/ 37 h 108"/>
                  <a:gd name="T10" fmla="*/ 56 w 128"/>
                  <a:gd name="T11" fmla="*/ 37 h 108"/>
                  <a:gd name="T12" fmla="*/ 56 w 128"/>
                  <a:gd name="T13" fmla="*/ 0 h 108"/>
                  <a:gd name="T14" fmla="*/ 0 w 128"/>
                  <a:gd name="T1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08">
                    <a:moveTo>
                      <a:pt x="0" y="54"/>
                    </a:moveTo>
                    <a:lnTo>
                      <a:pt x="56" y="108"/>
                    </a:lnTo>
                    <a:lnTo>
                      <a:pt x="56" y="70"/>
                    </a:lnTo>
                    <a:lnTo>
                      <a:pt x="128" y="70"/>
                    </a:lnTo>
                    <a:lnTo>
                      <a:pt x="128" y="37"/>
                    </a:lnTo>
                    <a:lnTo>
                      <a:pt x="56" y="37"/>
                    </a:lnTo>
                    <a:lnTo>
                      <a:pt x="56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B2B87E70-5362-4CEB-87C1-47E59ADF0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0" y="3212"/>
                <a:ext cx="128" cy="108"/>
              </a:xfrm>
              <a:custGeom>
                <a:avLst/>
                <a:gdLst>
                  <a:gd name="T0" fmla="*/ 128 w 128"/>
                  <a:gd name="T1" fmla="*/ 54 h 108"/>
                  <a:gd name="T2" fmla="*/ 74 w 128"/>
                  <a:gd name="T3" fmla="*/ 0 h 108"/>
                  <a:gd name="T4" fmla="*/ 74 w 128"/>
                  <a:gd name="T5" fmla="*/ 37 h 108"/>
                  <a:gd name="T6" fmla="*/ 0 w 128"/>
                  <a:gd name="T7" fmla="*/ 37 h 108"/>
                  <a:gd name="T8" fmla="*/ 0 w 128"/>
                  <a:gd name="T9" fmla="*/ 70 h 108"/>
                  <a:gd name="T10" fmla="*/ 74 w 128"/>
                  <a:gd name="T11" fmla="*/ 70 h 108"/>
                  <a:gd name="T12" fmla="*/ 74 w 128"/>
                  <a:gd name="T13" fmla="*/ 108 h 108"/>
                  <a:gd name="T14" fmla="*/ 128 w 128"/>
                  <a:gd name="T1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08">
                    <a:moveTo>
                      <a:pt x="128" y="54"/>
                    </a:moveTo>
                    <a:lnTo>
                      <a:pt x="74" y="0"/>
                    </a:lnTo>
                    <a:lnTo>
                      <a:pt x="74" y="37"/>
                    </a:lnTo>
                    <a:lnTo>
                      <a:pt x="0" y="37"/>
                    </a:lnTo>
                    <a:lnTo>
                      <a:pt x="0" y="70"/>
                    </a:lnTo>
                    <a:lnTo>
                      <a:pt x="74" y="70"/>
                    </a:lnTo>
                    <a:lnTo>
                      <a:pt x="74" y="108"/>
                    </a:lnTo>
                    <a:lnTo>
                      <a:pt x="128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13">
              <a:extLst>
                <a:ext uri="{FF2B5EF4-FFF2-40B4-BE49-F238E27FC236}">
                  <a16:creationId xmlns:a16="http://schemas.microsoft.com/office/drawing/2014/main" id="{AEEB5873-E23B-41A1-943D-D53301248B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91187" y="3860996"/>
              <a:ext cx="563483" cy="660306"/>
              <a:chOff x="3887" y="2347"/>
              <a:chExt cx="355" cy="416"/>
            </a:xfrm>
          </p:grpSpPr>
          <p:sp>
            <p:nvSpPr>
              <p:cNvPr id="42" name="AutoShape 12">
                <a:extLst>
                  <a:ext uri="{FF2B5EF4-FFF2-40B4-BE49-F238E27FC236}">
                    <a16:creationId xmlns:a16="http://schemas.microsoft.com/office/drawing/2014/main" id="{99274282-A247-43BD-A709-4B84FDBDD0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887" y="2347"/>
                <a:ext cx="355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4EC48DFB-62C9-4A01-9190-2491182DE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" y="2598"/>
                <a:ext cx="116" cy="165"/>
              </a:xfrm>
              <a:custGeom>
                <a:avLst/>
                <a:gdLst>
                  <a:gd name="T0" fmla="*/ 76 w 116"/>
                  <a:gd name="T1" fmla="*/ 0 h 165"/>
                  <a:gd name="T2" fmla="*/ 35 w 116"/>
                  <a:gd name="T3" fmla="*/ 0 h 165"/>
                  <a:gd name="T4" fmla="*/ 35 w 116"/>
                  <a:gd name="T5" fmla="*/ 86 h 165"/>
                  <a:gd name="T6" fmla="*/ 0 w 116"/>
                  <a:gd name="T7" fmla="*/ 86 h 165"/>
                  <a:gd name="T8" fmla="*/ 58 w 116"/>
                  <a:gd name="T9" fmla="*/ 165 h 165"/>
                  <a:gd name="T10" fmla="*/ 116 w 116"/>
                  <a:gd name="T11" fmla="*/ 86 h 165"/>
                  <a:gd name="T12" fmla="*/ 76 w 116"/>
                  <a:gd name="T13" fmla="*/ 86 h 165"/>
                  <a:gd name="T14" fmla="*/ 76 w 116"/>
                  <a:gd name="T15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165">
                    <a:moveTo>
                      <a:pt x="76" y="0"/>
                    </a:moveTo>
                    <a:lnTo>
                      <a:pt x="35" y="0"/>
                    </a:lnTo>
                    <a:lnTo>
                      <a:pt x="35" y="86"/>
                    </a:lnTo>
                    <a:lnTo>
                      <a:pt x="0" y="86"/>
                    </a:lnTo>
                    <a:lnTo>
                      <a:pt x="58" y="165"/>
                    </a:lnTo>
                    <a:lnTo>
                      <a:pt x="116" y="86"/>
                    </a:lnTo>
                    <a:lnTo>
                      <a:pt x="76" y="86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D601166B-533D-4259-A38A-0BED5F82F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2467"/>
                <a:ext cx="101" cy="2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Rectangle 16">
                <a:extLst>
                  <a:ext uri="{FF2B5EF4-FFF2-40B4-BE49-F238E27FC236}">
                    <a16:creationId xmlns:a16="http://schemas.microsoft.com/office/drawing/2014/main" id="{9E8D89E4-8C61-4D1A-924F-D1E4F08F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2511"/>
                <a:ext cx="101" cy="2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Rectangle 17">
                <a:extLst>
                  <a:ext uri="{FF2B5EF4-FFF2-40B4-BE49-F238E27FC236}">
                    <a16:creationId xmlns:a16="http://schemas.microsoft.com/office/drawing/2014/main" id="{B2B7DC24-A4F4-4C14-B0A9-8285B8E18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0" y="2554"/>
                <a:ext cx="101" cy="2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092F433D-5B57-43C5-A6D2-503FF5214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9" y="2349"/>
                <a:ext cx="145" cy="319"/>
              </a:xfrm>
              <a:custGeom>
                <a:avLst/>
                <a:gdLst>
                  <a:gd name="T0" fmla="*/ 64 w 70"/>
                  <a:gd name="T1" fmla="*/ 0 h 154"/>
                  <a:gd name="T2" fmla="*/ 52 w 70"/>
                  <a:gd name="T3" fmla="*/ 0 h 154"/>
                  <a:gd name="T4" fmla="*/ 18 w 70"/>
                  <a:gd name="T5" fmla="*/ 0 h 154"/>
                  <a:gd name="T6" fmla="*/ 11 w 70"/>
                  <a:gd name="T7" fmla="*/ 0 h 154"/>
                  <a:gd name="T8" fmla="*/ 6 w 70"/>
                  <a:gd name="T9" fmla="*/ 0 h 154"/>
                  <a:gd name="T10" fmla="*/ 0 w 70"/>
                  <a:gd name="T11" fmla="*/ 7 h 154"/>
                  <a:gd name="T12" fmla="*/ 0 w 70"/>
                  <a:gd name="T13" fmla="*/ 98 h 154"/>
                  <a:gd name="T14" fmla="*/ 0 w 70"/>
                  <a:gd name="T15" fmla="*/ 98 h 154"/>
                  <a:gd name="T16" fmla="*/ 0 w 70"/>
                  <a:gd name="T17" fmla="*/ 147 h 154"/>
                  <a:gd name="T18" fmla="*/ 8 w 70"/>
                  <a:gd name="T19" fmla="*/ 154 h 154"/>
                  <a:gd name="T20" fmla="*/ 14 w 70"/>
                  <a:gd name="T21" fmla="*/ 154 h 154"/>
                  <a:gd name="T22" fmla="*/ 41 w 70"/>
                  <a:gd name="T23" fmla="*/ 154 h 154"/>
                  <a:gd name="T24" fmla="*/ 41 w 70"/>
                  <a:gd name="T25" fmla="*/ 133 h 154"/>
                  <a:gd name="T26" fmla="*/ 21 w 70"/>
                  <a:gd name="T27" fmla="*/ 133 h 154"/>
                  <a:gd name="T28" fmla="*/ 21 w 70"/>
                  <a:gd name="T29" fmla="*/ 116 h 154"/>
                  <a:gd name="T30" fmla="*/ 21 w 70"/>
                  <a:gd name="T31" fmla="*/ 96 h 154"/>
                  <a:gd name="T32" fmla="*/ 21 w 70"/>
                  <a:gd name="T33" fmla="*/ 21 h 154"/>
                  <a:gd name="T34" fmla="*/ 49 w 70"/>
                  <a:gd name="T35" fmla="*/ 21 h 154"/>
                  <a:gd name="T36" fmla="*/ 49 w 70"/>
                  <a:gd name="T37" fmla="*/ 49 h 154"/>
                  <a:gd name="T38" fmla="*/ 70 w 70"/>
                  <a:gd name="T39" fmla="*/ 49 h 154"/>
                  <a:gd name="T40" fmla="*/ 70 w 70"/>
                  <a:gd name="T41" fmla="*/ 5 h 154"/>
                  <a:gd name="T42" fmla="*/ 64 w 70"/>
                  <a:gd name="T4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" h="154">
                    <a:moveTo>
                      <a:pt x="64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0" y="0"/>
                      <a:pt x="0" y="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8"/>
                      <a:pt x="6" y="154"/>
                      <a:pt x="8" y="154"/>
                    </a:cubicBezTo>
                    <a:cubicBezTo>
                      <a:pt x="14" y="154"/>
                      <a:pt x="14" y="154"/>
                      <a:pt x="14" y="154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1" y="116"/>
                      <a:pt x="21" y="116"/>
                      <a:pt x="21" y="116"/>
                    </a:cubicBezTo>
                    <a:cubicBezTo>
                      <a:pt x="21" y="96"/>
                      <a:pt x="21" y="96"/>
                      <a:pt x="21" y="96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69" y="0"/>
                      <a:pt x="66" y="0"/>
                      <a:pt x="64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Freeform 19">
                <a:extLst>
                  <a:ext uri="{FF2B5EF4-FFF2-40B4-BE49-F238E27FC236}">
                    <a16:creationId xmlns:a16="http://schemas.microsoft.com/office/drawing/2014/main" id="{2E00CE49-B8FA-4576-84A2-D4FEDFF5A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1" y="2397"/>
                <a:ext cx="189" cy="277"/>
              </a:xfrm>
              <a:custGeom>
                <a:avLst/>
                <a:gdLst>
                  <a:gd name="T0" fmla="*/ 58 w 91"/>
                  <a:gd name="T1" fmla="*/ 68 h 134"/>
                  <a:gd name="T2" fmla="*/ 52 w 91"/>
                  <a:gd name="T3" fmla="*/ 68 h 134"/>
                  <a:gd name="T4" fmla="*/ 0 w 91"/>
                  <a:gd name="T5" fmla="*/ 0 h 134"/>
                  <a:gd name="T6" fmla="*/ 0 w 91"/>
                  <a:gd name="T7" fmla="*/ 21 h 134"/>
                  <a:gd name="T8" fmla="*/ 30 w 91"/>
                  <a:gd name="T9" fmla="*/ 77 h 134"/>
                  <a:gd name="T10" fmla="*/ 29 w 91"/>
                  <a:gd name="T11" fmla="*/ 91 h 134"/>
                  <a:gd name="T12" fmla="*/ 57 w 91"/>
                  <a:gd name="T13" fmla="*/ 90 h 134"/>
                  <a:gd name="T14" fmla="*/ 70 w 91"/>
                  <a:gd name="T15" fmla="*/ 100 h 134"/>
                  <a:gd name="T16" fmla="*/ 70 w 91"/>
                  <a:gd name="T17" fmla="*/ 113 h 134"/>
                  <a:gd name="T18" fmla="*/ 0 w 91"/>
                  <a:gd name="T19" fmla="*/ 113 h 134"/>
                  <a:gd name="T20" fmla="*/ 0 w 91"/>
                  <a:gd name="T21" fmla="*/ 134 h 134"/>
                  <a:gd name="T22" fmla="*/ 83 w 91"/>
                  <a:gd name="T23" fmla="*/ 134 h 134"/>
                  <a:gd name="T24" fmla="*/ 91 w 91"/>
                  <a:gd name="T25" fmla="*/ 127 h 134"/>
                  <a:gd name="T26" fmla="*/ 91 w 91"/>
                  <a:gd name="T27" fmla="*/ 123 h 134"/>
                  <a:gd name="T28" fmla="*/ 91 w 91"/>
                  <a:gd name="T29" fmla="*/ 112 h 134"/>
                  <a:gd name="T30" fmla="*/ 91 w 91"/>
                  <a:gd name="T31" fmla="*/ 98 h 134"/>
                  <a:gd name="T32" fmla="*/ 58 w 91"/>
                  <a:gd name="T33" fmla="*/ 68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1" h="134">
                    <a:moveTo>
                      <a:pt x="58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48" y="26"/>
                      <a:pt x="28" y="6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1" y="28"/>
                      <a:pt x="29" y="49"/>
                      <a:pt x="30" y="77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64" y="90"/>
                      <a:pt x="70" y="92"/>
                      <a:pt x="70" y="100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4" y="134"/>
                      <a:pt x="91" y="128"/>
                      <a:pt x="91" y="127"/>
                    </a:cubicBezTo>
                    <a:cubicBezTo>
                      <a:pt x="91" y="123"/>
                      <a:pt x="91" y="123"/>
                      <a:pt x="91" y="123"/>
                    </a:cubicBezTo>
                    <a:cubicBezTo>
                      <a:pt x="91" y="112"/>
                      <a:pt x="91" y="112"/>
                      <a:pt x="91" y="112"/>
                    </a:cubicBezTo>
                    <a:cubicBezTo>
                      <a:pt x="91" y="98"/>
                      <a:pt x="91" y="98"/>
                      <a:pt x="91" y="98"/>
                    </a:cubicBezTo>
                    <a:cubicBezTo>
                      <a:pt x="91" y="81"/>
                      <a:pt x="76" y="68"/>
                      <a:pt x="58" y="6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2">
              <a:extLst>
                <a:ext uri="{FF2B5EF4-FFF2-40B4-BE49-F238E27FC236}">
                  <a16:creationId xmlns:a16="http://schemas.microsoft.com/office/drawing/2014/main" id="{4056525A-D848-461C-930F-A6F326F17F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260904" y="2925296"/>
              <a:ext cx="660306" cy="560309"/>
              <a:chOff x="3796" y="1814"/>
              <a:chExt cx="416" cy="353"/>
            </a:xfrm>
          </p:grpSpPr>
          <p:sp>
            <p:nvSpPr>
              <p:cNvPr id="38" name="AutoShape 21">
                <a:extLst>
                  <a:ext uri="{FF2B5EF4-FFF2-40B4-BE49-F238E27FC236}">
                    <a16:creationId xmlns:a16="http://schemas.microsoft.com/office/drawing/2014/main" id="{1C7572F1-2B66-4DEA-B7A4-4062B6C0FDD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96" y="1816"/>
                <a:ext cx="416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Freeform 23">
                <a:extLst>
                  <a:ext uri="{FF2B5EF4-FFF2-40B4-BE49-F238E27FC236}">
                    <a16:creationId xmlns:a16="http://schemas.microsoft.com/office/drawing/2014/main" id="{EBF76845-CD4D-4C23-A6C1-0E3277C57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6" y="1814"/>
                <a:ext cx="414" cy="353"/>
              </a:xfrm>
              <a:custGeom>
                <a:avLst/>
                <a:gdLst>
                  <a:gd name="T0" fmla="*/ 173 w 200"/>
                  <a:gd name="T1" fmla="*/ 59 h 170"/>
                  <a:gd name="T2" fmla="*/ 175 w 200"/>
                  <a:gd name="T3" fmla="*/ 48 h 170"/>
                  <a:gd name="T4" fmla="*/ 126 w 200"/>
                  <a:gd name="T5" fmla="*/ 0 h 170"/>
                  <a:gd name="T6" fmla="*/ 83 w 200"/>
                  <a:gd name="T7" fmla="*/ 27 h 170"/>
                  <a:gd name="T8" fmla="*/ 59 w 200"/>
                  <a:gd name="T9" fmla="*/ 17 h 170"/>
                  <a:gd name="T10" fmla="*/ 24 w 200"/>
                  <a:gd name="T11" fmla="*/ 51 h 170"/>
                  <a:gd name="T12" fmla="*/ 25 w 200"/>
                  <a:gd name="T13" fmla="*/ 59 h 170"/>
                  <a:gd name="T14" fmla="*/ 0 w 200"/>
                  <a:gd name="T15" fmla="*/ 95 h 170"/>
                  <a:gd name="T16" fmla="*/ 40 w 200"/>
                  <a:gd name="T17" fmla="*/ 134 h 170"/>
                  <a:gd name="T18" fmla="*/ 43 w 200"/>
                  <a:gd name="T19" fmla="*/ 134 h 170"/>
                  <a:gd name="T20" fmla="*/ 80 w 200"/>
                  <a:gd name="T21" fmla="*/ 170 h 170"/>
                  <a:gd name="T22" fmla="*/ 112 w 200"/>
                  <a:gd name="T23" fmla="*/ 151 h 170"/>
                  <a:gd name="T24" fmla="*/ 129 w 200"/>
                  <a:gd name="T25" fmla="*/ 158 h 170"/>
                  <a:gd name="T26" fmla="*/ 156 w 200"/>
                  <a:gd name="T27" fmla="*/ 134 h 170"/>
                  <a:gd name="T28" fmla="*/ 160 w 200"/>
                  <a:gd name="T29" fmla="*/ 134 h 170"/>
                  <a:gd name="T30" fmla="*/ 200 w 200"/>
                  <a:gd name="T31" fmla="*/ 95 h 170"/>
                  <a:gd name="T32" fmla="*/ 173 w 200"/>
                  <a:gd name="T33" fmla="*/ 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" h="170">
                    <a:moveTo>
                      <a:pt x="173" y="59"/>
                    </a:moveTo>
                    <a:cubicBezTo>
                      <a:pt x="174" y="55"/>
                      <a:pt x="175" y="52"/>
                      <a:pt x="175" y="48"/>
                    </a:cubicBezTo>
                    <a:cubicBezTo>
                      <a:pt x="175" y="22"/>
                      <a:pt x="153" y="0"/>
                      <a:pt x="126" y="0"/>
                    </a:cubicBezTo>
                    <a:cubicBezTo>
                      <a:pt x="108" y="0"/>
                      <a:pt x="91" y="10"/>
                      <a:pt x="83" y="27"/>
                    </a:cubicBezTo>
                    <a:cubicBezTo>
                      <a:pt x="77" y="21"/>
                      <a:pt x="68" y="17"/>
                      <a:pt x="59" y="17"/>
                    </a:cubicBezTo>
                    <a:cubicBezTo>
                      <a:pt x="40" y="17"/>
                      <a:pt x="24" y="32"/>
                      <a:pt x="24" y="51"/>
                    </a:cubicBezTo>
                    <a:cubicBezTo>
                      <a:pt x="24" y="54"/>
                      <a:pt x="24" y="57"/>
                      <a:pt x="25" y="59"/>
                    </a:cubicBezTo>
                    <a:cubicBezTo>
                      <a:pt x="9" y="66"/>
                      <a:pt x="0" y="79"/>
                      <a:pt x="0" y="95"/>
                    </a:cubicBezTo>
                    <a:cubicBezTo>
                      <a:pt x="0" y="117"/>
                      <a:pt x="18" y="134"/>
                      <a:pt x="40" y="134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43" y="154"/>
                      <a:pt x="60" y="170"/>
                      <a:pt x="80" y="170"/>
                    </a:cubicBezTo>
                    <a:cubicBezTo>
                      <a:pt x="93" y="170"/>
                      <a:pt x="105" y="162"/>
                      <a:pt x="112" y="151"/>
                    </a:cubicBezTo>
                    <a:cubicBezTo>
                      <a:pt x="117" y="155"/>
                      <a:pt x="123" y="158"/>
                      <a:pt x="129" y="158"/>
                    </a:cubicBezTo>
                    <a:cubicBezTo>
                      <a:pt x="143" y="158"/>
                      <a:pt x="154" y="147"/>
                      <a:pt x="156" y="134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82" y="134"/>
                      <a:pt x="200" y="117"/>
                      <a:pt x="200" y="95"/>
                    </a:cubicBezTo>
                    <a:cubicBezTo>
                      <a:pt x="200" y="78"/>
                      <a:pt x="190" y="64"/>
                      <a:pt x="173" y="59"/>
                    </a:cubicBezTo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92C74242-E8A4-458A-A32B-20683C1178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95" y="1872"/>
                <a:ext cx="134" cy="135"/>
              </a:xfrm>
              <a:custGeom>
                <a:avLst/>
                <a:gdLst>
                  <a:gd name="T0" fmla="*/ 62 w 65"/>
                  <a:gd name="T1" fmla="*/ 49 h 65"/>
                  <a:gd name="T2" fmla="*/ 65 w 65"/>
                  <a:gd name="T3" fmla="*/ 42 h 65"/>
                  <a:gd name="T4" fmla="*/ 64 w 65"/>
                  <a:gd name="T5" fmla="*/ 41 h 65"/>
                  <a:gd name="T6" fmla="*/ 57 w 65"/>
                  <a:gd name="T7" fmla="*/ 35 h 65"/>
                  <a:gd name="T8" fmla="*/ 57 w 65"/>
                  <a:gd name="T9" fmla="*/ 30 h 65"/>
                  <a:gd name="T10" fmla="*/ 65 w 65"/>
                  <a:gd name="T11" fmla="*/ 23 h 65"/>
                  <a:gd name="T12" fmla="*/ 62 w 65"/>
                  <a:gd name="T13" fmla="*/ 16 h 65"/>
                  <a:gd name="T14" fmla="*/ 61 w 65"/>
                  <a:gd name="T15" fmla="*/ 16 h 65"/>
                  <a:gd name="T16" fmla="*/ 52 w 65"/>
                  <a:gd name="T17" fmla="*/ 17 h 65"/>
                  <a:gd name="T18" fmla="*/ 48 w 65"/>
                  <a:gd name="T19" fmla="*/ 13 h 65"/>
                  <a:gd name="T20" fmla="*/ 49 w 65"/>
                  <a:gd name="T21" fmla="*/ 3 h 65"/>
                  <a:gd name="T22" fmla="*/ 42 w 65"/>
                  <a:gd name="T23" fmla="*/ 0 h 65"/>
                  <a:gd name="T24" fmla="*/ 41 w 65"/>
                  <a:gd name="T25" fmla="*/ 1 h 65"/>
                  <a:gd name="T26" fmla="*/ 36 w 65"/>
                  <a:gd name="T27" fmla="*/ 8 h 65"/>
                  <a:gd name="T28" fmla="*/ 30 w 65"/>
                  <a:gd name="T29" fmla="*/ 8 h 65"/>
                  <a:gd name="T30" fmla="*/ 23 w 65"/>
                  <a:gd name="T31" fmla="*/ 0 h 65"/>
                  <a:gd name="T32" fmla="*/ 16 w 65"/>
                  <a:gd name="T33" fmla="*/ 3 h 65"/>
                  <a:gd name="T34" fmla="*/ 16 w 65"/>
                  <a:gd name="T35" fmla="*/ 4 h 65"/>
                  <a:gd name="T36" fmla="*/ 17 w 65"/>
                  <a:gd name="T37" fmla="*/ 13 h 65"/>
                  <a:gd name="T38" fmla="*/ 13 w 65"/>
                  <a:gd name="T39" fmla="*/ 17 h 65"/>
                  <a:gd name="T40" fmla="*/ 3 w 65"/>
                  <a:gd name="T41" fmla="*/ 16 h 65"/>
                  <a:gd name="T42" fmla="*/ 0 w 65"/>
                  <a:gd name="T43" fmla="*/ 23 h 65"/>
                  <a:gd name="T44" fmla="*/ 1 w 65"/>
                  <a:gd name="T45" fmla="*/ 24 h 65"/>
                  <a:gd name="T46" fmla="*/ 8 w 65"/>
                  <a:gd name="T47" fmla="*/ 30 h 65"/>
                  <a:gd name="T48" fmla="*/ 8 w 65"/>
                  <a:gd name="T49" fmla="*/ 35 h 65"/>
                  <a:gd name="T50" fmla="*/ 0 w 65"/>
                  <a:gd name="T51" fmla="*/ 42 h 65"/>
                  <a:gd name="T52" fmla="*/ 3 w 65"/>
                  <a:gd name="T53" fmla="*/ 49 h 65"/>
                  <a:gd name="T54" fmla="*/ 4 w 65"/>
                  <a:gd name="T55" fmla="*/ 49 h 65"/>
                  <a:gd name="T56" fmla="*/ 13 w 65"/>
                  <a:gd name="T57" fmla="*/ 48 h 65"/>
                  <a:gd name="T58" fmla="*/ 17 w 65"/>
                  <a:gd name="T59" fmla="*/ 52 h 65"/>
                  <a:gd name="T60" fmla="*/ 16 w 65"/>
                  <a:gd name="T61" fmla="*/ 62 h 65"/>
                  <a:gd name="T62" fmla="*/ 23 w 65"/>
                  <a:gd name="T63" fmla="*/ 65 h 65"/>
                  <a:gd name="T64" fmla="*/ 24 w 65"/>
                  <a:gd name="T65" fmla="*/ 64 h 65"/>
                  <a:gd name="T66" fmla="*/ 30 w 65"/>
                  <a:gd name="T67" fmla="*/ 57 h 65"/>
                  <a:gd name="T68" fmla="*/ 35 w 65"/>
                  <a:gd name="T69" fmla="*/ 57 h 65"/>
                  <a:gd name="T70" fmla="*/ 42 w 65"/>
                  <a:gd name="T71" fmla="*/ 65 h 65"/>
                  <a:gd name="T72" fmla="*/ 49 w 65"/>
                  <a:gd name="T73" fmla="*/ 62 h 65"/>
                  <a:gd name="T74" fmla="*/ 49 w 65"/>
                  <a:gd name="T75" fmla="*/ 61 h 65"/>
                  <a:gd name="T76" fmla="*/ 48 w 65"/>
                  <a:gd name="T77" fmla="*/ 52 h 65"/>
                  <a:gd name="T78" fmla="*/ 52 w 65"/>
                  <a:gd name="T79" fmla="*/ 48 h 65"/>
                  <a:gd name="T80" fmla="*/ 62 w 65"/>
                  <a:gd name="T81" fmla="*/ 49 h 65"/>
                  <a:gd name="T82" fmla="*/ 27 w 65"/>
                  <a:gd name="T83" fmla="*/ 47 h 65"/>
                  <a:gd name="T84" fmla="*/ 18 w 65"/>
                  <a:gd name="T85" fmla="*/ 26 h 65"/>
                  <a:gd name="T86" fmla="*/ 39 w 65"/>
                  <a:gd name="T87" fmla="*/ 18 h 65"/>
                  <a:gd name="T88" fmla="*/ 47 w 65"/>
                  <a:gd name="T89" fmla="*/ 39 h 65"/>
                  <a:gd name="T90" fmla="*/ 27 w 65"/>
                  <a:gd name="T91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5" h="65">
                    <a:moveTo>
                      <a:pt x="62" y="49"/>
                    </a:moveTo>
                    <a:cubicBezTo>
                      <a:pt x="65" y="42"/>
                      <a:pt x="65" y="42"/>
                      <a:pt x="65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2" y="48"/>
                      <a:pt x="52" y="48"/>
                      <a:pt x="52" y="48"/>
                    </a:cubicBezTo>
                    <a:lnTo>
                      <a:pt x="62" y="49"/>
                    </a:lnTo>
                    <a:close/>
                    <a:moveTo>
                      <a:pt x="27" y="47"/>
                    </a:moveTo>
                    <a:cubicBezTo>
                      <a:pt x="19" y="43"/>
                      <a:pt x="15" y="34"/>
                      <a:pt x="18" y="26"/>
                    </a:cubicBezTo>
                    <a:cubicBezTo>
                      <a:pt x="22" y="19"/>
                      <a:pt x="31" y="15"/>
                      <a:pt x="39" y="18"/>
                    </a:cubicBezTo>
                    <a:cubicBezTo>
                      <a:pt x="46" y="22"/>
                      <a:pt x="50" y="31"/>
                      <a:pt x="47" y="39"/>
                    </a:cubicBezTo>
                    <a:cubicBezTo>
                      <a:pt x="43" y="46"/>
                      <a:pt x="34" y="50"/>
                      <a:pt x="27" y="4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25">
                <a:extLst>
                  <a:ext uri="{FF2B5EF4-FFF2-40B4-BE49-F238E27FC236}">
                    <a16:creationId xmlns:a16="http://schemas.microsoft.com/office/drawing/2014/main" id="{DFA905CE-EF32-43BD-8285-019D3D221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3" y="1970"/>
                <a:ext cx="137" cy="137"/>
              </a:xfrm>
              <a:custGeom>
                <a:avLst/>
                <a:gdLst>
                  <a:gd name="T0" fmla="*/ 66 w 66"/>
                  <a:gd name="T1" fmla="*/ 37 h 66"/>
                  <a:gd name="T2" fmla="*/ 66 w 66"/>
                  <a:gd name="T3" fmla="*/ 29 h 66"/>
                  <a:gd name="T4" fmla="*/ 65 w 66"/>
                  <a:gd name="T5" fmla="*/ 29 h 66"/>
                  <a:gd name="T6" fmla="*/ 57 w 66"/>
                  <a:gd name="T7" fmla="*/ 26 h 66"/>
                  <a:gd name="T8" fmla="*/ 55 w 66"/>
                  <a:gd name="T9" fmla="*/ 21 h 66"/>
                  <a:gd name="T10" fmla="*/ 59 w 66"/>
                  <a:gd name="T11" fmla="*/ 12 h 66"/>
                  <a:gd name="T12" fmla="*/ 54 w 66"/>
                  <a:gd name="T13" fmla="*/ 7 h 66"/>
                  <a:gd name="T14" fmla="*/ 53 w 66"/>
                  <a:gd name="T15" fmla="*/ 7 h 66"/>
                  <a:gd name="T16" fmla="*/ 45 w 66"/>
                  <a:gd name="T17" fmla="*/ 11 h 66"/>
                  <a:gd name="T18" fmla="*/ 40 w 66"/>
                  <a:gd name="T19" fmla="*/ 9 h 66"/>
                  <a:gd name="T20" fmla="*/ 37 w 66"/>
                  <a:gd name="T21" fmla="*/ 0 h 66"/>
                  <a:gd name="T22" fmla="*/ 29 w 66"/>
                  <a:gd name="T23" fmla="*/ 0 h 66"/>
                  <a:gd name="T24" fmla="*/ 29 w 66"/>
                  <a:gd name="T25" fmla="*/ 1 h 66"/>
                  <a:gd name="T26" fmla="*/ 26 w 66"/>
                  <a:gd name="T27" fmla="*/ 9 h 66"/>
                  <a:gd name="T28" fmla="*/ 21 w 66"/>
                  <a:gd name="T29" fmla="*/ 11 h 66"/>
                  <a:gd name="T30" fmla="*/ 12 w 66"/>
                  <a:gd name="T31" fmla="*/ 7 h 66"/>
                  <a:gd name="T32" fmla="*/ 7 w 66"/>
                  <a:gd name="T33" fmla="*/ 12 h 66"/>
                  <a:gd name="T34" fmla="*/ 7 w 66"/>
                  <a:gd name="T35" fmla="*/ 13 h 66"/>
                  <a:gd name="T36" fmla="*/ 11 w 66"/>
                  <a:gd name="T37" fmla="*/ 21 h 66"/>
                  <a:gd name="T38" fmla="*/ 9 w 66"/>
                  <a:gd name="T39" fmla="*/ 26 h 66"/>
                  <a:gd name="T40" fmla="*/ 0 w 66"/>
                  <a:gd name="T41" fmla="*/ 29 h 66"/>
                  <a:gd name="T42" fmla="*/ 0 w 66"/>
                  <a:gd name="T43" fmla="*/ 37 h 66"/>
                  <a:gd name="T44" fmla="*/ 1 w 66"/>
                  <a:gd name="T45" fmla="*/ 37 h 66"/>
                  <a:gd name="T46" fmla="*/ 9 w 66"/>
                  <a:gd name="T47" fmla="*/ 40 h 66"/>
                  <a:gd name="T48" fmla="*/ 11 w 66"/>
                  <a:gd name="T49" fmla="*/ 45 h 66"/>
                  <a:gd name="T50" fmla="*/ 7 w 66"/>
                  <a:gd name="T51" fmla="*/ 54 h 66"/>
                  <a:gd name="T52" fmla="*/ 12 w 66"/>
                  <a:gd name="T53" fmla="*/ 59 h 66"/>
                  <a:gd name="T54" fmla="*/ 13 w 66"/>
                  <a:gd name="T55" fmla="*/ 59 h 66"/>
                  <a:gd name="T56" fmla="*/ 21 w 66"/>
                  <a:gd name="T57" fmla="*/ 55 h 66"/>
                  <a:gd name="T58" fmla="*/ 26 w 66"/>
                  <a:gd name="T59" fmla="*/ 57 h 66"/>
                  <a:gd name="T60" fmla="*/ 30 w 66"/>
                  <a:gd name="T61" fmla="*/ 66 h 66"/>
                  <a:gd name="T62" fmla="*/ 37 w 66"/>
                  <a:gd name="T63" fmla="*/ 66 h 66"/>
                  <a:gd name="T64" fmla="*/ 37 w 66"/>
                  <a:gd name="T65" fmla="*/ 65 h 66"/>
                  <a:gd name="T66" fmla="*/ 40 w 66"/>
                  <a:gd name="T67" fmla="*/ 57 h 66"/>
                  <a:gd name="T68" fmla="*/ 45 w 66"/>
                  <a:gd name="T69" fmla="*/ 55 h 66"/>
                  <a:gd name="T70" fmla="*/ 54 w 66"/>
                  <a:gd name="T71" fmla="*/ 59 h 66"/>
                  <a:gd name="T72" fmla="*/ 59 w 66"/>
                  <a:gd name="T73" fmla="*/ 54 h 66"/>
                  <a:gd name="T74" fmla="*/ 59 w 66"/>
                  <a:gd name="T75" fmla="*/ 53 h 66"/>
                  <a:gd name="T76" fmla="*/ 55 w 66"/>
                  <a:gd name="T77" fmla="*/ 45 h 66"/>
                  <a:gd name="T78" fmla="*/ 57 w 66"/>
                  <a:gd name="T79" fmla="*/ 40 h 66"/>
                  <a:gd name="T80" fmla="*/ 66 w 66"/>
                  <a:gd name="T81" fmla="*/ 37 h 66"/>
                  <a:gd name="T82" fmla="*/ 33 w 66"/>
                  <a:gd name="T83" fmla="*/ 49 h 66"/>
                  <a:gd name="T84" fmla="*/ 18 w 66"/>
                  <a:gd name="T85" fmla="*/ 33 h 66"/>
                  <a:gd name="T86" fmla="*/ 33 w 66"/>
                  <a:gd name="T87" fmla="*/ 18 h 66"/>
                  <a:gd name="T88" fmla="*/ 49 w 66"/>
                  <a:gd name="T89" fmla="*/ 33 h 66"/>
                  <a:gd name="T90" fmla="*/ 33 w 66"/>
                  <a:gd name="T91" fmla="*/ 4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6" h="66">
                    <a:moveTo>
                      <a:pt x="66" y="37"/>
                    </a:move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7" y="40"/>
                      <a:pt x="57" y="40"/>
                      <a:pt x="57" y="40"/>
                    </a:cubicBezTo>
                    <a:lnTo>
                      <a:pt x="66" y="37"/>
                    </a:lnTo>
                    <a:close/>
                    <a:moveTo>
                      <a:pt x="33" y="49"/>
                    </a:moveTo>
                    <a:cubicBezTo>
                      <a:pt x="25" y="49"/>
                      <a:pt x="18" y="42"/>
                      <a:pt x="18" y="33"/>
                    </a:cubicBezTo>
                    <a:cubicBezTo>
                      <a:pt x="18" y="25"/>
                      <a:pt x="25" y="18"/>
                      <a:pt x="33" y="18"/>
                    </a:cubicBezTo>
                    <a:cubicBezTo>
                      <a:pt x="42" y="18"/>
                      <a:pt x="49" y="25"/>
                      <a:pt x="49" y="33"/>
                    </a:cubicBezTo>
                    <a:cubicBezTo>
                      <a:pt x="49" y="42"/>
                      <a:pt x="42" y="49"/>
                      <a:pt x="33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CF1D1F-8CB3-4626-BBF4-5E0A61C42DEE}"/>
                </a:ext>
              </a:extLst>
            </p:cNvPr>
            <p:cNvCxnSpPr/>
            <p:nvPr/>
          </p:nvCxnSpPr>
          <p:spPr>
            <a:xfrm>
              <a:off x="75480" y="4547639"/>
              <a:ext cx="12285515" cy="0"/>
            </a:xfrm>
            <a:prstGeom prst="line">
              <a:avLst/>
            </a:prstGeom>
            <a:ln>
              <a:solidFill>
                <a:srgbClr val="002050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484DB3-52B0-4E77-95A3-CEC3CEE1FE9C}"/>
                </a:ext>
              </a:extLst>
            </p:cNvPr>
            <p:cNvSpPr txBox="1"/>
            <p:nvPr/>
          </p:nvSpPr>
          <p:spPr>
            <a:xfrm>
              <a:off x="8330973" y="1987432"/>
              <a:ext cx="1381344" cy="4283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8D7"/>
              </a:solidFill>
            </a:ln>
          </p:spPr>
          <p:txBody>
            <a:bodyPr wrap="square" lIns="91427" tIns="182854" rIns="91427" bIns="18285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Logic Apps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4E9DE3B-46CF-4E21-8655-180D792EA05E}"/>
                </a:ext>
              </a:extLst>
            </p:cNvPr>
            <p:cNvCxnSpPr>
              <a:cxnSpLocks/>
            </p:cNvCxnSpPr>
            <p:nvPr/>
          </p:nvCxnSpPr>
          <p:spPr>
            <a:xfrm>
              <a:off x="6599237" y="2680512"/>
              <a:ext cx="0" cy="213311"/>
            </a:xfrm>
            <a:prstGeom prst="straightConnector1">
              <a:avLst/>
            </a:prstGeom>
            <a:ln w="12700">
              <a:solidFill>
                <a:srgbClr val="0078D7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D61D50-334C-40F6-88A3-34C389E64046}"/>
                </a:ext>
              </a:extLst>
            </p:cNvPr>
            <p:cNvCxnSpPr/>
            <p:nvPr/>
          </p:nvCxnSpPr>
          <p:spPr>
            <a:xfrm>
              <a:off x="6593274" y="5586476"/>
              <a:ext cx="0" cy="359255"/>
            </a:xfrm>
            <a:prstGeom prst="straightConnector1">
              <a:avLst/>
            </a:prstGeom>
            <a:ln w="127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B74375-5FD7-407F-A1A9-CAE2527F2F3C}"/>
                </a:ext>
              </a:extLst>
            </p:cNvPr>
            <p:cNvSpPr txBox="1"/>
            <p:nvPr/>
          </p:nvSpPr>
          <p:spPr>
            <a:xfrm>
              <a:off x="3485253" y="1979194"/>
              <a:ext cx="1577958" cy="4283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8D7"/>
              </a:solidFill>
            </a:ln>
          </p:spPr>
          <p:txBody>
            <a:bodyPr wrap="square" lIns="91427" tIns="182854" rIns="91427" bIns="18285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Analysis Services</a:t>
              </a:r>
              <a:endParaRPr kumimoji="0" lang="en-US" sz="1100" b="0" i="0" u="none" strike="noStrike" kern="1200" cap="none" spc="0" normalizeH="0" baseline="3000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cxnSp>
          <p:nvCxnSpPr>
            <p:cNvPr id="32" name="Elbow Connector 69">
              <a:extLst>
                <a:ext uri="{FF2B5EF4-FFF2-40B4-BE49-F238E27FC236}">
                  <a16:creationId xmlns:a16="http://schemas.microsoft.com/office/drawing/2014/main" id="{A054FDF0-A474-40D2-9853-41E9E4067E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10659" y="-1532959"/>
              <a:ext cx="21566" cy="7931099"/>
            </a:xfrm>
            <a:prstGeom prst="bentConnector3">
              <a:avLst>
                <a:gd name="adj1" fmla="val 1159859"/>
              </a:avLst>
            </a:prstGeom>
            <a:ln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471BE88-C75A-4758-94CA-D04D54A24349}"/>
                </a:ext>
              </a:extLst>
            </p:cNvPr>
            <p:cNvCxnSpPr/>
            <p:nvPr/>
          </p:nvCxnSpPr>
          <p:spPr>
            <a:xfrm flipH="1">
              <a:off x="4301211" y="2430462"/>
              <a:ext cx="1236" cy="237710"/>
            </a:xfrm>
            <a:prstGeom prst="straightConnector1">
              <a:avLst/>
            </a:prstGeom>
            <a:ln w="12700">
              <a:solidFill>
                <a:srgbClr val="0078D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3E03119-8885-4FEF-B617-30780E4439D1}"/>
                </a:ext>
              </a:extLst>
            </p:cNvPr>
            <p:cNvCxnSpPr/>
            <p:nvPr/>
          </p:nvCxnSpPr>
          <p:spPr>
            <a:xfrm flipH="1">
              <a:off x="9232505" y="2423516"/>
              <a:ext cx="1236" cy="237710"/>
            </a:xfrm>
            <a:prstGeom prst="straightConnector1">
              <a:avLst/>
            </a:prstGeom>
            <a:ln w="12700">
              <a:solidFill>
                <a:srgbClr val="0078D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F2D8F3-E4D7-495C-A13D-C68C6D8E62C5}"/>
                </a:ext>
              </a:extLst>
            </p:cNvPr>
            <p:cNvSpPr txBox="1"/>
            <p:nvPr/>
          </p:nvSpPr>
          <p:spPr>
            <a:xfrm>
              <a:off x="9952124" y="1986342"/>
              <a:ext cx="1381344" cy="4283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8D7"/>
              </a:solidFill>
            </a:ln>
          </p:spPr>
          <p:txBody>
            <a:bodyPr wrap="square" lIns="91427" tIns="182854" rIns="91427" bIns="18285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Platform Dataflows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82B4B12-21DB-4348-8D2C-4C21D3CC7073}"/>
                </a:ext>
              </a:extLst>
            </p:cNvPr>
            <p:cNvCxnSpPr/>
            <p:nvPr/>
          </p:nvCxnSpPr>
          <p:spPr>
            <a:xfrm flipH="1">
              <a:off x="5863529" y="2438601"/>
              <a:ext cx="1236" cy="237710"/>
            </a:xfrm>
            <a:prstGeom prst="straightConnector1">
              <a:avLst/>
            </a:prstGeom>
            <a:ln w="12700">
              <a:solidFill>
                <a:srgbClr val="0078D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86CF672-FF65-4C73-9991-BFAE8C898ADE}"/>
                </a:ext>
              </a:extLst>
            </p:cNvPr>
            <p:cNvCxnSpPr/>
            <p:nvPr/>
          </p:nvCxnSpPr>
          <p:spPr>
            <a:xfrm flipH="1">
              <a:off x="7431857" y="2426486"/>
              <a:ext cx="1236" cy="237710"/>
            </a:xfrm>
            <a:prstGeom prst="straightConnector1">
              <a:avLst/>
            </a:prstGeom>
            <a:ln w="12700">
              <a:solidFill>
                <a:srgbClr val="0078D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463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5D07-2D68-4725-B8AA-D25F82BEC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04925"/>
            <a:ext cx="11018520" cy="553998"/>
          </a:xfrm>
        </p:spPr>
        <p:txBody>
          <a:bodyPr>
            <a:no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Configuring Gateway Clusters for HA</a:t>
            </a:r>
          </a:p>
        </p:txBody>
      </p:sp>
      <p:pic>
        <p:nvPicPr>
          <p:cNvPr id="310" name="Picture 309">
            <a:extLst>
              <a:ext uri="{FF2B5EF4-FFF2-40B4-BE49-F238E27FC236}">
                <a16:creationId xmlns:a16="http://schemas.microsoft.com/office/drawing/2014/main" id="{3BCE7079-DBD7-4CC4-84BB-D7D590B63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550" y="3969153"/>
            <a:ext cx="880350" cy="881030"/>
          </a:xfrm>
          <a:prstGeom prst="rect">
            <a:avLst/>
          </a:prstGeom>
        </p:spPr>
      </p:pic>
      <p:sp>
        <p:nvSpPr>
          <p:cNvPr id="311" name="Rectangle 310">
            <a:extLst>
              <a:ext uri="{FF2B5EF4-FFF2-40B4-BE49-F238E27FC236}">
                <a16:creationId xmlns:a16="http://schemas.microsoft.com/office/drawing/2014/main" id="{E57B339B-0993-4235-AB80-F3261B0F5C46}"/>
              </a:ext>
            </a:extLst>
          </p:cNvPr>
          <p:cNvSpPr/>
          <p:nvPr/>
        </p:nvSpPr>
        <p:spPr>
          <a:xfrm>
            <a:off x="2394826" y="3352094"/>
            <a:ext cx="1888496" cy="3777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43255">
              <a:spcAft>
                <a:spcPts val="1599"/>
              </a:spcAft>
              <a:defRPr/>
            </a:pPr>
            <a:r>
              <a:rPr lang="en-US" sz="1866" b="1" dirty="0">
                <a:solidFill>
                  <a:srgbClr val="0070C0"/>
                </a:solidFill>
                <a:latin typeface="Calibri" panose="020F0502020204030204"/>
              </a:rPr>
              <a:t>On-premises</a:t>
            </a:r>
          </a:p>
        </p:txBody>
      </p:sp>
      <p:sp>
        <p:nvSpPr>
          <p:cNvPr id="312" name="TextBox 154">
            <a:extLst>
              <a:ext uri="{FF2B5EF4-FFF2-40B4-BE49-F238E27FC236}">
                <a16:creationId xmlns:a16="http://schemas.microsoft.com/office/drawing/2014/main" id="{D18AA336-93A4-4DCE-B937-3FD4C3FA3A83}"/>
              </a:ext>
            </a:extLst>
          </p:cNvPr>
          <p:cNvSpPr txBox="1"/>
          <p:nvPr/>
        </p:nvSpPr>
        <p:spPr>
          <a:xfrm>
            <a:off x="2386880" y="2772886"/>
            <a:ext cx="1699253" cy="3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43255">
              <a:defRPr/>
            </a:pPr>
            <a:r>
              <a:rPr lang="en-US" sz="1866" b="1" dirty="0">
                <a:solidFill>
                  <a:srgbClr val="0070C0"/>
                </a:solidFill>
                <a:latin typeface="Calibri" panose="020F0502020204030204"/>
              </a:rPr>
              <a:t>Cloud</a:t>
            </a:r>
          </a:p>
        </p:txBody>
      </p:sp>
      <p:pic>
        <p:nvPicPr>
          <p:cNvPr id="313" name="Picture 312">
            <a:extLst>
              <a:ext uri="{FF2B5EF4-FFF2-40B4-BE49-F238E27FC236}">
                <a16:creationId xmlns:a16="http://schemas.microsoft.com/office/drawing/2014/main" id="{87DF910C-D2D3-400B-9F32-A409CD0C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283" y="3964894"/>
            <a:ext cx="880350" cy="881030"/>
          </a:xfrm>
          <a:prstGeom prst="rect">
            <a:avLst/>
          </a:prstGeom>
        </p:spPr>
      </p:pic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03E53214-3645-46CE-8AAE-0AB962449603}"/>
              </a:ext>
            </a:extLst>
          </p:cNvPr>
          <p:cNvCxnSpPr>
            <a:cxnSpLocks/>
            <a:stCxn id="313" idx="2"/>
          </p:cNvCxnSpPr>
          <p:nvPr/>
        </p:nvCxnSpPr>
        <p:spPr>
          <a:xfrm flipH="1">
            <a:off x="6700209" y="4845924"/>
            <a:ext cx="811249" cy="48844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5" name="Picture 314">
            <a:extLst>
              <a:ext uri="{FF2B5EF4-FFF2-40B4-BE49-F238E27FC236}">
                <a16:creationId xmlns:a16="http://schemas.microsoft.com/office/drawing/2014/main" id="{50BE3CB2-88D9-4D4A-9371-307CD2F7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767" y="1844430"/>
            <a:ext cx="880350" cy="738511"/>
          </a:xfrm>
          <a:prstGeom prst="rect">
            <a:avLst/>
          </a:prstGeom>
        </p:spPr>
      </p:pic>
      <p:sp>
        <p:nvSpPr>
          <p:cNvPr id="316" name="TextBox 162">
            <a:extLst>
              <a:ext uri="{FF2B5EF4-FFF2-40B4-BE49-F238E27FC236}">
                <a16:creationId xmlns:a16="http://schemas.microsoft.com/office/drawing/2014/main" id="{856D66F1-1A87-4BC9-A963-CAE9496EE920}"/>
              </a:ext>
            </a:extLst>
          </p:cNvPr>
          <p:cNvSpPr txBox="1">
            <a:spLocks/>
          </p:cNvSpPr>
          <p:nvPr/>
        </p:nvSpPr>
        <p:spPr>
          <a:xfrm>
            <a:off x="5117524" y="780537"/>
            <a:ext cx="2649471" cy="1028196"/>
          </a:xfrm>
          <a:prstGeom prst="rect">
            <a:avLst/>
          </a:prstGeom>
          <a:solidFill>
            <a:srgbClr val="FFC000"/>
          </a:solidFill>
        </p:spPr>
        <p:txBody>
          <a:bodyPr wrap="square" lIns="243771" tIns="243771" rIns="243771" bIns="243771" rtlCol="0" anchor="ctr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43255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2400" b="1" dirty="0">
                <a:solidFill>
                  <a:prstClr val="black">
                    <a:lumMod val="50000"/>
                  </a:prstClr>
                </a:solidFill>
                <a:latin typeface="Calibri Light" panose="020F0302020204030204"/>
              </a:rPr>
              <a:t>Power BI	</a:t>
            </a:r>
            <a:endParaRPr lang="en-US" sz="1866" b="1" dirty="0">
              <a:solidFill>
                <a:prstClr val="black">
                  <a:lumMod val="50000"/>
                </a:prstClr>
              </a:solidFill>
              <a:latin typeface="Calibri Light" panose="020F0302020204030204"/>
            </a:endParaRPr>
          </a:p>
        </p:txBody>
      </p: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D0DAB0BE-C83C-402A-AA03-2F4DC3EB5883}"/>
              </a:ext>
            </a:extLst>
          </p:cNvPr>
          <p:cNvCxnSpPr>
            <a:stCxn id="315" idx="2"/>
            <a:endCxn id="313" idx="0"/>
          </p:cNvCxnSpPr>
          <p:nvPr/>
        </p:nvCxnSpPr>
        <p:spPr>
          <a:xfrm>
            <a:off x="6432942" y="2582943"/>
            <a:ext cx="1078515" cy="1381952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Flowchart: Magnetic Disk 10">
            <a:extLst>
              <a:ext uri="{FF2B5EF4-FFF2-40B4-BE49-F238E27FC236}">
                <a16:creationId xmlns:a16="http://schemas.microsoft.com/office/drawing/2014/main" id="{5DD4DF20-6998-4F7A-AF70-5578C7328775}"/>
              </a:ext>
            </a:extLst>
          </p:cNvPr>
          <p:cNvSpPr>
            <a:spLocks noChangeAspect="1"/>
          </p:cNvSpPr>
          <p:nvPr/>
        </p:nvSpPr>
        <p:spPr bwMode="auto">
          <a:xfrm>
            <a:off x="6050680" y="5313063"/>
            <a:ext cx="731746" cy="853198"/>
          </a:xfrm>
          <a:custGeom>
            <a:avLst/>
            <a:gdLst/>
            <a:ahLst/>
            <a:cxnLst/>
            <a:rect l="l" t="t" r="r" b="b"/>
            <a:pathLst>
              <a:path w="162052" h="251080">
                <a:moveTo>
                  <a:pt x="81026" y="9399"/>
                </a:moveTo>
                <a:cubicBezTo>
                  <a:pt x="44258" y="9399"/>
                  <a:pt x="14452" y="21660"/>
                  <a:pt x="14452" y="36784"/>
                </a:cubicBezTo>
                <a:cubicBezTo>
                  <a:pt x="14452" y="51908"/>
                  <a:pt x="44258" y="64169"/>
                  <a:pt x="81026" y="64169"/>
                </a:cubicBezTo>
                <a:cubicBezTo>
                  <a:pt x="117794" y="64169"/>
                  <a:pt x="147600" y="51908"/>
                  <a:pt x="147600" y="36784"/>
                </a:cubicBezTo>
                <a:cubicBezTo>
                  <a:pt x="147600" y="21660"/>
                  <a:pt x="117794" y="9399"/>
                  <a:pt x="81026" y="9399"/>
                </a:cubicBezTo>
                <a:close/>
                <a:moveTo>
                  <a:pt x="81026" y="0"/>
                </a:moveTo>
                <a:lnTo>
                  <a:pt x="112562" y="3288"/>
                </a:lnTo>
                <a:lnTo>
                  <a:pt x="138318" y="12256"/>
                </a:lnTo>
                <a:lnTo>
                  <a:pt x="155684" y="25560"/>
                </a:lnTo>
                <a:lnTo>
                  <a:pt x="162052" y="41855"/>
                </a:lnTo>
                <a:lnTo>
                  <a:pt x="162052" y="209225"/>
                </a:lnTo>
                <a:lnTo>
                  <a:pt x="155684" y="225521"/>
                </a:lnTo>
                <a:lnTo>
                  <a:pt x="138318" y="238824"/>
                </a:lnTo>
                <a:lnTo>
                  <a:pt x="112562" y="247792"/>
                </a:lnTo>
                <a:cubicBezTo>
                  <a:pt x="102869" y="249909"/>
                  <a:pt x="92212" y="251080"/>
                  <a:pt x="81026" y="251080"/>
                </a:cubicBezTo>
                <a:cubicBezTo>
                  <a:pt x="58655" y="251080"/>
                  <a:pt x="38399" y="246398"/>
                  <a:pt x="23735" y="238824"/>
                </a:cubicBezTo>
                <a:cubicBezTo>
                  <a:pt x="16403" y="235038"/>
                  <a:pt x="10469" y="230528"/>
                  <a:pt x="6369" y="225521"/>
                </a:cubicBezTo>
                <a:cubicBezTo>
                  <a:pt x="2268" y="220513"/>
                  <a:pt x="0" y="215006"/>
                  <a:pt x="0" y="209225"/>
                </a:cubicBezTo>
                <a:lnTo>
                  <a:pt x="0" y="41855"/>
                </a:lnTo>
                <a:cubicBezTo>
                  <a:pt x="0" y="30293"/>
                  <a:pt x="9071" y="19829"/>
                  <a:pt x="23735" y="12256"/>
                </a:cubicBezTo>
                <a:cubicBezTo>
                  <a:pt x="31067" y="8469"/>
                  <a:pt x="39797" y="5405"/>
                  <a:pt x="49490" y="3288"/>
                </a:cubicBezTo>
                <a:cubicBezTo>
                  <a:pt x="59184" y="1171"/>
                  <a:pt x="69841" y="0"/>
                  <a:pt x="81026" y="0"/>
                </a:cubicBezTo>
                <a:close/>
              </a:path>
            </a:pathLst>
          </a:cu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0" tIns="121885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428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99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SQL </a:t>
            </a:r>
            <a:br>
              <a:rPr lang="en-US" sz="1599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99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DB/DW</a:t>
            </a: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75133C9B-BA7C-4468-9C88-42785D533A64}"/>
              </a:ext>
            </a:extLst>
          </p:cNvPr>
          <p:cNvSpPr/>
          <p:nvPr/>
        </p:nvSpPr>
        <p:spPr>
          <a:xfrm>
            <a:off x="8041748" y="3850314"/>
            <a:ext cx="1372541" cy="8291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43255">
              <a:spcAft>
                <a:spcPts val="1599"/>
              </a:spcAft>
              <a:defRPr/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/>
              </a:rPr>
              <a:t>Gateway </a:t>
            </a:r>
            <a:br>
              <a:rPr lang="en-US" sz="2400" b="1" dirty="0">
                <a:solidFill>
                  <a:srgbClr val="0070C0"/>
                </a:solidFill>
                <a:latin typeface="Calibri" panose="020F0502020204030204"/>
              </a:rPr>
            </a:br>
            <a:r>
              <a:rPr lang="en-US" sz="2400" b="1" dirty="0">
                <a:solidFill>
                  <a:srgbClr val="0070C0"/>
                </a:solidFill>
                <a:latin typeface="Calibri" panose="020F0502020204030204"/>
              </a:rPr>
              <a:t>Cluster</a:t>
            </a:r>
          </a:p>
        </p:txBody>
      </p:sp>
      <p:pic>
        <p:nvPicPr>
          <p:cNvPr id="467" name="Graphic 146" descr="Bar chart">
            <a:extLst>
              <a:ext uri="{FF2B5EF4-FFF2-40B4-BE49-F238E27FC236}">
                <a16:creationId xmlns:a16="http://schemas.microsoft.com/office/drawing/2014/main" id="{1D1BDF10-1E70-4EDA-8DE4-D13A4F66E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3559" y="837535"/>
            <a:ext cx="914198" cy="914198"/>
          </a:xfrm>
          <a:prstGeom prst="rect">
            <a:avLst/>
          </a:prstGeom>
        </p:spPr>
      </p:pic>
      <p:pic>
        <p:nvPicPr>
          <p:cNvPr id="468" name="Graphic 179" descr="Computer">
            <a:extLst>
              <a:ext uri="{FF2B5EF4-FFF2-40B4-BE49-F238E27FC236}">
                <a16:creationId xmlns:a16="http://schemas.microsoft.com/office/drawing/2014/main" id="{7EE2A1BB-6C31-46C2-934E-DE44F2706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6527" y="5182741"/>
            <a:ext cx="1219027" cy="1219027"/>
          </a:xfrm>
          <a:prstGeom prst="rect">
            <a:avLst/>
          </a:prstGeom>
        </p:spPr>
      </p:pic>
      <p:pic>
        <p:nvPicPr>
          <p:cNvPr id="469" name="Graphic 198" descr="Close">
            <a:extLst>
              <a:ext uri="{FF2B5EF4-FFF2-40B4-BE49-F238E27FC236}">
                <a16:creationId xmlns:a16="http://schemas.microsoft.com/office/drawing/2014/main" id="{46B691F8-0C5C-4927-B107-934560CAC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8519" y="3795306"/>
            <a:ext cx="1219027" cy="1219027"/>
          </a:xfrm>
          <a:prstGeom prst="rect">
            <a:avLst/>
          </a:prstGeom>
        </p:spPr>
      </p:pic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BA23D590-36E6-4945-A427-C4386B3CB9A8}"/>
              </a:ext>
            </a:extLst>
          </p:cNvPr>
          <p:cNvCxnSpPr>
            <a:cxnSpLocks/>
            <a:stCxn id="315" idx="2"/>
            <a:endCxn id="310" idx="0"/>
          </p:cNvCxnSpPr>
          <p:nvPr/>
        </p:nvCxnSpPr>
        <p:spPr>
          <a:xfrm flipH="1">
            <a:off x="6418725" y="2582941"/>
            <a:ext cx="14217" cy="1386212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823A6491-4807-4AEB-8F18-865CD3B57951}"/>
              </a:ext>
            </a:extLst>
          </p:cNvPr>
          <p:cNvCxnSpPr>
            <a:cxnSpLocks/>
            <a:endCxn id="310" idx="2"/>
          </p:cNvCxnSpPr>
          <p:nvPr/>
        </p:nvCxnSpPr>
        <p:spPr>
          <a:xfrm flipV="1">
            <a:off x="6418725" y="4850183"/>
            <a:ext cx="0" cy="461212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91846ABC-48C7-46BD-B00F-8E9EC1253178}"/>
              </a:ext>
            </a:extLst>
          </p:cNvPr>
          <p:cNvCxnSpPr>
            <a:cxnSpLocks/>
          </p:cNvCxnSpPr>
          <p:nvPr/>
        </p:nvCxnSpPr>
        <p:spPr>
          <a:xfrm>
            <a:off x="2501244" y="3260698"/>
            <a:ext cx="7257817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Freeform 3">
            <a:extLst>
              <a:ext uri="{FF2B5EF4-FFF2-40B4-BE49-F238E27FC236}">
                <a16:creationId xmlns:a16="http://schemas.microsoft.com/office/drawing/2014/main" id="{F8A3E3AB-EAA1-46FF-8ECF-8A95CD2FF153}"/>
              </a:ext>
            </a:extLst>
          </p:cNvPr>
          <p:cNvSpPr>
            <a:spLocks noChangeAspect="1"/>
          </p:cNvSpPr>
          <p:nvPr/>
        </p:nvSpPr>
        <p:spPr bwMode="black">
          <a:xfrm>
            <a:off x="2501244" y="1070640"/>
            <a:ext cx="1249389" cy="738889"/>
          </a:xfrm>
          <a:custGeom>
            <a:avLst/>
            <a:gdLst>
              <a:gd name="T0" fmla="*/ 1942 w 2359"/>
              <a:gd name="T1" fmla="*/ 1394 h 1394"/>
              <a:gd name="T2" fmla="*/ 416 w 2359"/>
              <a:gd name="T3" fmla="*/ 1394 h 1394"/>
              <a:gd name="T4" fmla="*/ 0 w 2359"/>
              <a:gd name="T5" fmla="*/ 971 h 1394"/>
              <a:gd name="T6" fmla="*/ 416 w 2359"/>
              <a:gd name="T7" fmla="*/ 552 h 1394"/>
              <a:gd name="T8" fmla="*/ 517 w 2359"/>
              <a:gd name="T9" fmla="*/ 565 h 1394"/>
              <a:gd name="T10" fmla="*/ 925 w 2359"/>
              <a:gd name="T11" fmla="*/ 221 h 1394"/>
              <a:gd name="T12" fmla="*/ 1175 w 2359"/>
              <a:gd name="T13" fmla="*/ 305 h 1394"/>
              <a:gd name="T14" fmla="*/ 1578 w 2359"/>
              <a:gd name="T15" fmla="*/ 0 h 1394"/>
              <a:gd name="T16" fmla="*/ 1982 w 2359"/>
              <a:gd name="T17" fmla="*/ 424 h 1394"/>
              <a:gd name="T18" fmla="*/ 1968 w 2359"/>
              <a:gd name="T19" fmla="*/ 552 h 1394"/>
              <a:gd name="T20" fmla="*/ 2359 w 2359"/>
              <a:gd name="T21" fmla="*/ 971 h 1394"/>
              <a:gd name="T22" fmla="*/ 1942 w 2359"/>
              <a:gd name="T23" fmla="*/ 1394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59" h="1394">
                <a:moveTo>
                  <a:pt x="1942" y="1394"/>
                </a:moveTo>
                <a:cubicBezTo>
                  <a:pt x="416" y="1394"/>
                  <a:pt x="416" y="1394"/>
                  <a:pt x="416" y="1394"/>
                </a:cubicBezTo>
                <a:cubicBezTo>
                  <a:pt x="193" y="1394"/>
                  <a:pt x="0" y="1200"/>
                  <a:pt x="0" y="971"/>
                </a:cubicBezTo>
                <a:cubicBezTo>
                  <a:pt x="0" y="741"/>
                  <a:pt x="193" y="552"/>
                  <a:pt x="416" y="552"/>
                </a:cubicBezTo>
                <a:cubicBezTo>
                  <a:pt x="451" y="552"/>
                  <a:pt x="487" y="556"/>
                  <a:pt x="517" y="565"/>
                </a:cubicBezTo>
                <a:cubicBezTo>
                  <a:pt x="552" y="362"/>
                  <a:pt x="719" y="221"/>
                  <a:pt x="925" y="221"/>
                </a:cubicBezTo>
                <a:cubicBezTo>
                  <a:pt x="1021" y="221"/>
                  <a:pt x="1105" y="247"/>
                  <a:pt x="1175" y="305"/>
                </a:cubicBezTo>
                <a:cubicBezTo>
                  <a:pt x="1227" y="128"/>
                  <a:pt x="1394" y="0"/>
                  <a:pt x="1578" y="0"/>
                </a:cubicBezTo>
                <a:cubicBezTo>
                  <a:pt x="1802" y="0"/>
                  <a:pt x="1982" y="190"/>
                  <a:pt x="1982" y="424"/>
                </a:cubicBezTo>
                <a:cubicBezTo>
                  <a:pt x="1982" y="468"/>
                  <a:pt x="1977" y="512"/>
                  <a:pt x="1968" y="552"/>
                </a:cubicBezTo>
                <a:cubicBezTo>
                  <a:pt x="2188" y="565"/>
                  <a:pt x="2359" y="750"/>
                  <a:pt x="2359" y="971"/>
                </a:cubicBezTo>
                <a:cubicBezTo>
                  <a:pt x="2359" y="1205"/>
                  <a:pt x="2170" y="1394"/>
                  <a:pt x="1942" y="1394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87832" tIns="43916" rIns="87832" bIns="43916" numCol="1" anchor="t" anchorCtr="0" compatLnSpc="1">
            <a:prstTxWarp prst="textNoShape">
              <a:avLst/>
            </a:prstTxWarp>
          </a:bodyPr>
          <a:lstStyle/>
          <a:p>
            <a:pPr defTabSz="914165">
              <a:defRPr/>
            </a:pPr>
            <a:endParaRPr lang="en-US" sz="1727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561194AA-0DC4-403F-8883-AF5AA4C5E307}"/>
              </a:ext>
            </a:extLst>
          </p:cNvPr>
          <p:cNvGrpSpPr/>
          <p:nvPr/>
        </p:nvGrpSpPr>
        <p:grpSpPr>
          <a:xfrm>
            <a:off x="2507871" y="4479872"/>
            <a:ext cx="1004829" cy="1111429"/>
            <a:chOff x="2801096" y="2266742"/>
            <a:chExt cx="1365851" cy="1510749"/>
          </a:xfrm>
        </p:grpSpPr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5DB5E6A5-7BCC-4E18-8373-3F5D06E6D1DF}"/>
                </a:ext>
              </a:extLst>
            </p:cNvPr>
            <p:cNvGrpSpPr/>
            <p:nvPr/>
          </p:nvGrpSpPr>
          <p:grpSpPr>
            <a:xfrm>
              <a:off x="3372371" y="2842453"/>
              <a:ext cx="468313" cy="935038"/>
              <a:chOff x="3679477" y="2842453"/>
              <a:chExt cx="468313" cy="935038"/>
            </a:xfrm>
          </p:grpSpPr>
          <p:sp>
            <p:nvSpPr>
              <p:cNvPr id="576" name="Rectangle 5">
                <a:extLst>
                  <a:ext uri="{FF2B5EF4-FFF2-40B4-BE49-F238E27FC236}">
                    <a16:creationId xmlns:a16="http://schemas.microsoft.com/office/drawing/2014/main" id="{608A5CA0-DB8C-41A3-8DEB-482BCA51E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477" y="2842453"/>
                <a:ext cx="468313" cy="9350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7" name="Rectangle 6">
                <a:extLst>
                  <a:ext uri="{FF2B5EF4-FFF2-40B4-BE49-F238E27FC236}">
                    <a16:creationId xmlns:a16="http://schemas.microsoft.com/office/drawing/2014/main" id="{D304A122-0CB1-494F-B581-A514CCDD8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6190" y="2909128"/>
                <a:ext cx="36513" cy="6826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8" name="Rectangle 7">
                <a:extLst>
                  <a:ext uri="{FF2B5EF4-FFF2-40B4-BE49-F238E27FC236}">
                    <a16:creationId xmlns:a16="http://schemas.microsoft.com/office/drawing/2014/main" id="{7AA5D6E0-FFF8-43BF-B57A-62EC8C5CD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177" y="2909128"/>
                <a:ext cx="36513" cy="6826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9" name="Rectangle 9">
                <a:extLst>
                  <a:ext uri="{FF2B5EF4-FFF2-40B4-BE49-F238E27FC236}">
                    <a16:creationId xmlns:a16="http://schemas.microsoft.com/office/drawing/2014/main" id="{52EBEEA3-46F9-4620-82B8-FC2911E9D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9802" y="2909128"/>
                <a:ext cx="39688" cy="6826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0" name="Rectangle 10">
                <a:extLst>
                  <a:ext uri="{FF2B5EF4-FFF2-40B4-BE49-F238E27FC236}">
                    <a16:creationId xmlns:a16="http://schemas.microsoft.com/office/drawing/2014/main" id="{A469A811-CFEF-4B53-8588-D9052DCD3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6190" y="3010728"/>
                <a:ext cx="36513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1" name="Rectangle 11">
                <a:extLst>
                  <a:ext uri="{FF2B5EF4-FFF2-40B4-BE49-F238E27FC236}">
                    <a16:creationId xmlns:a16="http://schemas.microsoft.com/office/drawing/2014/main" id="{FEE475E5-EAFE-4C60-AEB6-393F61B66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177" y="3010728"/>
                <a:ext cx="36513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2" name="Rectangle 12">
                <a:extLst>
                  <a:ext uri="{FF2B5EF4-FFF2-40B4-BE49-F238E27FC236}">
                    <a16:creationId xmlns:a16="http://schemas.microsoft.com/office/drawing/2014/main" id="{20C19CEB-65B4-4420-AF44-EAAB2B556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402" y="3010728"/>
                <a:ext cx="39688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3" name="Rectangle 13">
                <a:extLst>
                  <a:ext uri="{FF2B5EF4-FFF2-40B4-BE49-F238E27FC236}">
                    <a16:creationId xmlns:a16="http://schemas.microsoft.com/office/drawing/2014/main" id="{7F107E6E-2F71-465C-85A6-FE037B836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9802" y="3010728"/>
                <a:ext cx="39688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4" name="Rectangle 14">
                <a:extLst>
                  <a:ext uri="{FF2B5EF4-FFF2-40B4-BE49-F238E27FC236}">
                    <a16:creationId xmlns:a16="http://schemas.microsoft.com/office/drawing/2014/main" id="{79A8D643-B7D3-41D9-AB33-2B39F7D6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6190" y="3112328"/>
                <a:ext cx="36513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5" name="Rectangle 15">
                <a:extLst>
                  <a:ext uri="{FF2B5EF4-FFF2-40B4-BE49-F238E27FC236}">
                    <a16:creationId xmlns:a16="http://schemas.microsoft.com/office/drawing/2014/main" id="{5F1CB936-5583-436E-9F57-716A068CD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177" y="3112328"/>
                <a:ext cx="36513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6" name="Rectangle 16">
                <a:extLst>
                  <a:ext uri="{FF2B5EF4-FFF2-40B4-BE49-F238E27FC236}">
                    <a16:creationId xmlns:a16="http://schemas.microsoft.com/office/drawing/2014/main" id="{7A80BEF4-1B23-45E6-968E-5F88370E5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402" y="3112328"/>
                <a:ext cx="39688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7" name="Rectangle 17">
                <a:extLst>
                  <a:ext uri="{FF2B5EF4-FFF2-40B4-BE49-F238E27FC236}">
                    <a16:creationId xmlns:a16="http://schemas.microsoft.com/office/drawing/2014/main" id="{47DC2039-AA55-4726-9181-0952A8862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9802" y="3112328"/>
                <a:ext cx="39688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8" name="Rectangle 18">
                <a:extLst>
                  <a:ext uri="{FF2B5EF4-FFF2-40B4-BE49-F238E27FC236}">
                    <a16:creationId xmlns:a16="http://schemas.microsoft.com/office/drawing/2014/main" id="{57790615-D3DC-4E1E-918C-13CB26312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6190" y="3212340"/>
                <a:ext cx="36513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9" name="Rectangle 19">
                <a:extLst>
                  <a:ext uri="{FF2B5EF4-FFF2-40B4-BE49-F238E27FC236}">
                    <a16:creationId xmlns:a16="http://schemas.microsoft.com/office/drawing/2014/main" id="{2FD30D16-1732-4F4B-99A0-1614D57B7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177" y="3212340"/>
                <a:ext cx="36513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0" name="Rectangle 20">
                <a:extLst>
                  <a:ext uri="{FF2B5EF4-FFF2-40B4-BE49-F238E27FC236}">
                    <a16:creationId xmlns:a16="http://schemas.microsoft.com/office/drawing/2014/main" id="{E9895974-F2BD-47B9-AF79-0D5D97509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402" y="3212340"/>
                <a:ext cx="39688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1" name="Rectangle 21">
                <a:extLst>
                  <a:ext uri="{FF2B5EF4-FFF2-40B4-BE49-F238E27FC236}">
                    <a16:creationId xmlns:a16="http://schemas.microsoft.com/office/drawing/2014/main" id="{84E2D746-357C-4836-9B51-F519CB137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9802" y="3212340"/>
                <a:ext cx="39688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2" name="Rectangle 22">
                <a:extLst>
                  <a:ext uri="{FF2B5EF4-FFF2-40B4-BE49-F238E27FC236}">
                    <a16:creationId xmlns:a16="http://schemas.microsoft.com/office/drawing/2014/main" id="{86804DC8-8C40-43B3-9946-FEAA6B202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6190" y="3317115"/>
                <a:ext cx="36513" cy="6826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3" name="Rectangle 23">
                <a:extLst>
                  <a:ext uri="{FF2B5EF4-FFF2-40B4-BE49-F238E27FC236}">
                    <a16:creationId xmlns:a16="http://schemas.microsoft.com/office/drawing/2014/main" id="{0D63DBAE-2571-4C00-B679-786F0949A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177" y="3317115"/>
                <a:ext cx="36513" cy="6826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4" name="Rectangle 24">
                <a:extLst>
                  <a:ext uri="{FF2B5EF4-FFF2-40B4-BE49-F238E27FC236}">
                    <a16:creationId xmlns:a16="http://schemas.microsoft.com/office/drawing/2014/main" id="{3B586AC8-4C75-4A82-AB29-1D4D6315A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402" y="3317115"/>
                <a:ext cx="39688" cy="6826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5" name="Rectangle 25">
                <a:extLst>
                  <a:ext uri="{FF2B5EF4-FFF2-40B4-BE49-F238E27FC236}">
                    <a16:creationId xmlns:a16="http://schemas.microsoft.com/office/drawing/2014/main" id="{C067DCA6-F17A-482D-B20A-5F4CCBB71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9802" y="3317115"/>
                <a:ext cx="39688" cy="6826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6" name="Rectangle 26">
                <a:extLst>
                  <a:ext uri="{FF2B5EF4-FFF2-40B4-BE49-F238E27FC236}">
                    <a16:creationId xmlns:a16="http://schemas.microsoft.com/office/drawing/2014/main" id="{BED85CDD-ACED-4368-BCCE-5622213A0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6190" y="3418715"/>
                <a:ext cx="36513" cy="6667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7" name="Rectangle 27">
                <a:extLst>
                  <a:ext uri="{FF2B5EF4-FFF2-40B4-BE49-F238E27FC236}">
                    <a16:creationId xmlns:a16="http://schemas.microsoft.com/office/drawing/2014/main" id="{20BEDA27-6FF9-41F4-8D74-004FC08CD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177" y="3418715"/>
                <a:ext cx="36513" cy="6667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8" name="Rectangle 28">
                <a:extLst>
                  <a:ext uri="{FF2B5EF4-FFF2-40B4-BE49-F238E27FC236}">
                    <a16:creationId xmlns:a16="http://schemas.microsoft.com/office/drawing/2014/main" id="{DED1B575-DC5F-4D74-BA2C-525658500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402" y="3418715"/>
                <a:ext cx="39688" cy="6667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9" name="Rectangle 29">
                <a:extLst>
                  <a:ext uri="{FF2B5EF4-FFF2-40B4-BE49-F238E27FC236}">
                    <a16:creationId xmlns:a16="http://schemas.microsoft.com/office/drawing/2014/main" id="{F6E50383-8210-4608-B38A-5E0818F2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9802" y="3418715"/>
                <a:ext cx="39688" cy="6667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0" name="Rectangle 30">
                <a:extLst>
                  <a:ext uri="{FF2B5EF4-FFF2-40B4-BE49-F238E27FC236}">
                    <a16:creationId xmlns:a16="http://schemas.microsoft.com/office/drawing/2014/main" id="{28B3C768-6D13-499E-BCD3-A431E7014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6190" y="3520315"/>
                <a:ext cx="36513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1" name="Rectangle 31">
                <a:extLst>
                  <a:ext uri="{FF2B5EF4-FFF2-40B4-BE49-F238E27FC236}">
                    <a16:creationId xmlns:a16="http://schemas.microsoft.com/office/drawing/2014/main" id="{DC5DF3CA-692E-4AF7-8CC8-25FF24E3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177" y="3520315"/>
                <a:ext cx="36513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2" name="Rectangle 32">
                <a:extLst>
                  <a:ext uri="{FF2B5EF4-FFF2-40B4-BE49-F238E27FC236}">
                    <a16:creationId xmlns:a16="http://schemas.microsoft.com/office/drawing/2014/main" id="{B30E8E26-7897-47D5-8EEC-13A9C7EA6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402" y="3520315"/>
                <a:ext cx="39688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3" name="Rectangle 33">
                <a:extLst>
                  <a:ext uri="{FF2B5EF4-FFF2-40B4-BE49-F238E27FC236}">
                    <a16:creationId xmlns:a16="http://schemas.microsoft.com/office/drawing/2014/main" id="{57F23E7A-D646-48AF-9B47-DFC903CF0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9802" y="3520315"/>
                <a:ext cx="39688" cy="69850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4" name="Rectangle 34">
                <a:extLst>
                  <a:ext uri="{FF2B5EF4-FFF2-40B4-BE49-F238E27FC236}">
                    <a16:creationId xmlns:a16="http://schemas.microsoft.com/office/drawing/2014/main" id="{D0D0B851-0FD2-44BB-89A3-DB0D93BD0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6190" y="3620328"/>
                <a:ext cx="36513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5" name="Rectangle 35">
                <a:extLst>
                  <a:ext uri="{FF2B5EF4-FFF2-40B4-BE49-F238E27FC236}">
                    <a16:creationId xmlns:a16="http://schemas.microsoft.com/office/drawing/2014/main" id="{1AF870D5-7D18-4EB5-9BEF-F3BC1B818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177" y="3620328"/>
                <a:ext cx="36513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6" name="Rectangle 36">
                <a:extLst>
                  <a:ext uri="{FF2B5EF4-FFF2-40B4-BE49-F238E27FC236}">
                    <a16:creationId xmlns:a16="http://schemas.microsoft.com/office/drawing/2014/main" id="{E556A212-EB84-4B76-A634-66043475C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1402" y="3620328"/>
                <a:ext cx="39688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7" name="Rectangle 37">
                <a:extLst>
                  <a:ext uri="{FF2B5EF4-FFF2-40B4-BE49-F238E27FC236}">
                    <a16:creationId xmlns:a16="http://schemas.microsoft.com/office/drawing/2014/main" id="{E5EB0122-C1F4-4C75-AE2B-DA07691F5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9802" y="3620328"/>
                <a:ext cx="39688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2FA847DF-AFC2-4B50-808C-0A2A74270B99}"/>
                </a:ext>
              </a:extLst>
            </p:cNvPr>
            <p:cNvGrpSpPr/>
            <p:nvPr/>
          </p:nvGrpSpPr>
          <p:grpSpPr>
            <a:xfrm>
              <a:off x="3467319" y="2904364"/>
              <a:ext cx="337419" cy="789859"/>
              <a:chOff x="3528665" y="2904364"/>
              <a:chExt cx="250751" cy="789859"/>
            </a:xfrm>
          </p:grpSpPr>
          <p:sp>
            <p:nvSpPr>
              <p:cNvPr id="568" name="Rectangle 8">
                <a:extLst>
                  <a:ext uri="{FF2B5EF4-FFF2-40B4-BE49-F238E27FC236}">
                    <a16:creationId xmlns:a16="http://schemas.microsoft.com/office/drawing/2014/main" id="{CBAD238E-7CB4-49EC-A520-42C9536DF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665" y="3108266"/>
                <a:ext cx="250751" cy="76201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9" name="Rectangle 8">
                <a:extLst>
                  <a:ext uri="{FF2B5EF4-FFF2-40B4-BE49-F238E27FC236}">
                    <a16:creationId xmlns:a16="http://schemas.microsoft.com/office/drawing/2014/main" id="{BCA2D9BA-1F12-4E8C-863D-39C142B33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665" y="3006315"/>
                <a:ext cx="250751" cy="76201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0" name="Rectangle 8">
                <a:extLst>
                  <a:ext uri="{FF2B5EF4-FFF2-40B4-BE49-F238E27FC236}">
                    <a16:creationId xmlns:a16="http://schemas.microsoft.com/office/drawing/2014/main" id="{C80DAD41-406D-4CA9-868B-70E7BBB10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665" y="3210217"/>
                <a:ext cx="250751" cy="76201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1" name="Rectangle 8">
                <a:extLst>
                  <a:ext uri="{FF2B5EF4-FFF2-40B4-BE49-F238E27FC236}">
                    <a16:creationId xmlns:a16="http://schemas.microsoft.com/office/drawing/2014/main" id="{886514CC-0309-4CE8-9B33-8B3A0DDE6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665" y="3312168"/>
                <a:ext cx="250751" cy="76201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2" name="Rectangle 8">
                <a:extLst>
                  <a:ext uri="{FF2B5EF4-FFF2-40B4-BE49-F238E27FC236}">
                    <a16:creationId xmlns:a16="http://schemas.microsoft.com/office/drawing/2014/main" id="{2ED063ED-C707-4163-9B74-A009C115F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665" y="3414119"/>
                <a:ext cx="250751" cy="76201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3" name="Rectangle 8">
                <a:extLst>
                  <a:ext uri="{FF2B5EF4-FFF2-40B4-BE49-F238E27FC236}">
                    <a16:creationId xmlns:a16="http://schemas.microsoft.com/office/drawing/2014/main" id="{025B3F53-BA10-461C-943C-64A872B88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665" y="3516070"/>
                <a:ext cx="250751" cy="76201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4" name="Rectangle 8">
                <a:extLst>
                  <a:ext uri="{FF2B5EF4-FFF2-40B4-BE49-F238E27FC236}">
                    <a16:creationId xmlns:a16="http://schemas.microsoft.com/office/drawing/2014/main" id="{6690A886-F07C-45ED-BB71-67F836803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665" y="3618022"/>
                <a:ext cx="250751" cy="76201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5" name="Rectangle 8">
                <a:extLst>
                  <a:ext uri="{FF2B5EF4-FFF2-40B4-BE49-F238E27FC236}">
                    <a16:creationId xmlns:a16="http://schemas.microsoft.com/office/drawing/2014/main" id="{24E6F5E0-1E16-4532-B779-403734917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665" y="2904364"/>
                <a:ext cx="250751" cy="76201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823A4EF3-2253-40C8-A566-ED56AB2A25B5}"/>
                </a:ext>
              </a:extLst>
            </p:cNvPr>
            <p:cNvGrpSpPr/>
            <p:nvPr/>
          </p:nvGrpSpPr>
          <p:grpSpPr>
            <a:xfrm>
              <a:off x="3846349" y="3047240"/>
              <a:ext cx="320598" cy="730249"/>
              <a:chOff x="2830182" y="3047239"/>
              <a:chExt cx="290329" cy="730249"/>
            </a:xfrm>
          </p:grpSpPr>
          <p:sp>
            <p:nvSpPr>
              <p:cNvPr id="549" name="Rectangle 40">
                <a:extLst>
                  <a:ext uri="{FF2B5EF4-FFF2-40B4-BE49-F238E27FC236}">
                    <a16:creationId xmlns:a16="http://schemas.microsoft.com/office/drawing/2014/main" id="{E1B7BEF0-3E8F-42FA-A6E2-3A2B6EE00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0182" y="3047239"/>
                <a:ext cx="290329" cy="7302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0" name="Rectangle 91">
                <a:extLst>
                  <a:ext uri="{FF2B5EF4-FFF2-40B4-BE49-F238E27FC236}">
                    <a16:creationId xmlns:a16="http://schemas.microsoft.com/office/drawing/2014/main" id="{42F7CD4F-B56D-4D90-8C14-0EFA6EBFC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57" y="3115503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1" name="Rectangle 92">
                <a:extLst>
                  <a:ext uri="{FF2B5EF4-FFF2-40B4-BE49-F238E27FC236}">
                    <a16:creationId xmlns:a16="http://schemas.microsoft.com/office/drawing/2014/main" id="{EDFCD84E-60CA-4622-A912-0DB8D7856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83" y="3115503"/>
                <a:ext cx="36513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2" name="Rectangle 93">
                <a:extLst>
                  <a:ext uri="{FF2B5EF4-FFF2-40B4-BE49-F238E27FC236}">
                    <a16:creationId xmlns:a16="http://schemas.microsoft.com/office/drawing/2014/main" id="{496369FA-B94E-4539-9648-722E46B50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33" y="3115503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3" name="Rectangle 94">
                <a:extLst>
                  <a:ext uri="{FF2B5EF4-FFF2-40B4-BE49-F238E27FC236}">
                    <a16:creationId xmlns:a16="http://schemas.microsoft.com/office/drawing/2014/main" id="{C75EA2DD-CF87-43AB-8DD9-823A909CD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57" y="3225040"/>
                <a:ext cx="39688" cy="7461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4" name="Rectangle 95">
                <a:extLst>
                  <a:ext uri="{FF2B5EF4-FFF2-40B4-BE49-F238E27FC236}">
                    <a16:creationId xmlns:a16="http://schemas.microsoft.com/office/drawing/2014/main" id="{0A8A2A62-781D-486F-B82F-CD10CC667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83" y="3225040"/>
                <a:ext cx="36513" cy="7461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5" name="Rectangle 96">
                <a:extLst>
                  <a:ext uri="{FF2B5EF4-FFF2-40B4-BE49-F238E27FC236}">
                    <a16:creationId xmlns:a16="http://schemas.microsoft.com/office/drawing/2014/main" id="{8D882548-B79F-4293-85A3-9EED16ED6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33" y="3225040"/>
                <a:ext cx="39688" cy="7461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6" name="Rectangle 97">
                <a:extLst>
                  <a:ext uri="{FF2B5EF4-FFF2-40B4-BE49-F238E27FC236}">
                    <a16:creationId xmlns:a16="http://schemas.microsoft.com/office/drawing/2014/main" id="{33530019-404A-4BDC-8B0C-8C1ACEDE5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57" y="3326640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7" name="Rectangle 98">
                <a:extLst>
                  <a:ext uri="{FF2B5EF4-FFF2-40B4-BE49-F238E27FC236}">
                    <a16:creationId xmlns:a16="http://schemas.microsoft.com/office/drawing/2014/main" id="{4FEC5451-93C5-4C2C-B8C6-FCAECC3DD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83" y="3326640"/>
                <a:ext cx="36513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8" name="Rectangle 99">
                <a:extLst>
                  <a:ext uri="{FF2B5EF4-FFF2-40B4-BE49-F238E27FC236}">
                    <a16:creationId xmlns:a16="http://schemas.microsoft.com/office/drawing/2014/main" id="{3B055A62-10D3-4074-A00F-5158A03B8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38" y="3326640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9" name="Rectangle 100">
                <a:extLst>
                  <a:ext uri="{FF2B5EF4-FFF2-40B4-BE49-F238E27FC236}">
                    <a16:creationId xmlns:a16="http://schemas.microsoft.com/office/drawing/2014/main" id="{5ABE7C26-1800-476B-98D4-9DCD6C126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61" y="3428240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0" name="Rectangle 101">
                <a:extLst>
                  <a:ext uri="{FF2B5EF4-FFF2-40B4-BE49-F238E27FC236}">
                    <a16:creationId xmlns:a16="http://schemas.microsoft.com/office/drawing/2014/main" id="{3136E37F-9DB2-4981-A9CE-88FB97584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88" y="3428240"/>
                <a:ext cx="36513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1" name="Rectangle 102">
                <a:extLst>
                  <a:ext uri="{FF2B5EF4-FFF2-40B4-BE49-F238E27FC236}">
                    <a16:creationId xmlns:a16="http://schemas.microsoft.com/office/drawing/2014/main" id="{669B8BF3-2217-4629-AA1A-4A9004597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32" y="3428240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2" name="Rectangle 103">
                <a:extLst>
                  <a:ext uri="{FF2B5EF4-FFF2-40B4-BE49-F238E27FC236}">
                    <a16:creationId xmlns:a16="http://schemas.microsoft.com/office/drawing/2014/main" id="{22BEB341-BB6B-4A8C-B72C-9C6D892E6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56" y="3531428"/>
                <a:ext cx="39688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3" name="Rectangle 104">
                <a:extLst>
                  <a:ext uri="{FF2B5EF4-FFF2-40B4-BE49-F238E27FC236}">
                    <a16:creationId xmlns:a16="http://schemas.microsoft.com/office/drawing/2014/main" id="{7078B172-F684-4C33-85FF-D43FCBEB5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82" y="3531428"/>
                <a:ext cx="36513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4" name="Rectangle 105">
                <a:extLst>
                  <a:ext uri="{FF2B5EF4-FFF2-40B4-BE49-F238E27FC236}">
                    <a16:creationId xmlns:a16="http://schemas.microsoft.com/office/drawing/2014/main" id="{3293524F-50E4-44FC-B3D9-91A90D44F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28" y="3531428"/>
                <a:ext cx="39688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5" name="Rectangle 106">
                <a:extLst>
                  <a:ext uri="{FF2B5EF4-FFF2-40B4-BE49-F238E27FC236}">
                    <a16:creationId xmlns:a16="http://schemas.microsoft.com/office/drawing/2014/main" id="{E3C268BC-1B05-4D80-8838-855119151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53" y="3633028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6" name="Rectangle 107">
                <a:extLst>
                  <a:ext uri="{FF2B5EF4-FFF2-40B4-BE49-F238E27FC236}">
                    <a16:creationId xmlns:a16="http://schemas.microsoft.com/office/drawing/2014/main" id="{2EFEB8E4-3E67-4DCB-A2FA-377D6DF71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70" y="3633028"/>
                <a:ext cx="36513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7" name="Rectangle 108">
                <a:extLst>
                  <a:ext uri="{FF2B5EF4-FFF2-40B4-BE49-F238E27FC236}">
                    <a16:creationId xmlns:a16="http://schemas.microsoft.com/office/drawing/2014/main" id="{265ABF7C-6066-4610-9F2C-0EF23B60D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15" y="3633028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78" name="Freeform 41">
              <a:extLst>
                <a:ext uri="{FF2B5EF4-FFF2-40B4-BE49-F238E27FC236}">
                  <a16:creationId xmlns:a16="http://schemas.microsoft.com/office/drawing/2014/main" id="{93C149A6-5D1F-4BA6-B649-4DE7893CD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9132" y="2378903"/>
              <a:ext cx="392113" cy="1398588"/>
            </a:xfrm>
            <a:custGeom>
              <a:avLst/>
              <a:gdLst>
                <a:gd name="T0" fmla="*/ 0 w 247"/>
                <a:gd name="T1" fmla="*/ 0 h 881"/>
                <a:gd name="T2" fmla="*/ 247 w 247"/>
                <a:gd name="T3" fmla="*/ 0 h 881"/>
                <a:gd name="T4" fmla="*/ 247 w 247"/>
                <a:gd name="T5" fmla="*/ 881 h 881"/>
                <a:gd name="T6" fmla="*/ 0 w 247"/>
                <a:gd name="T7" fmla="*/ 881 h 881"/>
                <a:gd name="T8" fmla="*/ 0 w 247"/>
                <a:gd name="T9" fmla="*/ 574 h 881"/>
                <a:gd name="T10" fmla="*/ 0 w 247"/>
                <a:gd name="T11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7" h="881">
                  <a:moveTo>
                    <a:pt x="0" y="0"/>
                  </a:moveTo>
                  <a:lnTo>
                    <a:pt x="247" y="0"/>
                  </a:lnTo>
                  <a:lnTo>
                    <a:pt x="247" y="881"/>
                  </a:lnTo>
                  <a:lnTo>
                    <a:pt x="0" y="881"/>
                  </a:lnTo>
                  <a:lnTo>
                    <a:pt x="0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9" name="Rectangle 43">
              <a:extLst>
                <a:ext uri="{FF2B5EF4-FFF2-40B4-BE49-F238E27FC236}">
                  <a16:creationId xmlns:a16="http://schemas.microsoft.com/office/drawing/2014/main" id="{C95D39BA-C2E8-49EB-A5FC-5D71068DF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245510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0" name="Rectangle 44">
              <a:extLst>
                <a:ext uri="{FF2B5EF4-FFF2-40B4-BE49-F238E27FC236}">
                  <a16:creationId xmlns:a16="http://schemas.microsoft.com/office/drawing/2014/main" id="{402FC07A-C1EC-4D55-9297-39AEBB710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245510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1" name="Rectangle 45">
              <a:extLst>
                <a:ext uri="{FF2B5EF4-FFF2-40B4-BE49-F238E27FC236}">
                  <a16:creationId xmlns:a16="http://schemas.microsoft.com/office/drawing/2014/main" id="{A05AB84F-D5ED-41AA-9FBF-5435F4CE6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245510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2" name="Rectangle 46">
              <a:extLst>
                <a:ext uri="{FF2B5EF4-FFF2-40B4-BE49-F238E27FC236}">
                  <a16:creationId xmlns:a16="http://schemas.microsoft.com/office/drawing/2014/main" id="{C82FAE89-6044-427E-B42D-04EFC40FE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245510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3" name="Rectangle 47">
              <a:extLst>
                <a:ext uri="{FF2B5EF4-FFF2-40B4-BE49-F238E27FC236}">
                  <a16:creationId xmlns:a16="http://schemas.microsoft.com/office/drawing/2014/main" id="{DBBA41BD-8596-4BBF-8110-45146FD25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2566228"/>
              <a:ext cx="39688" cy="69850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4" name="Rectangle 48">
              <a:extLst>
                <a:ext uri="{FF2B5EF4-FFF2-40B4-BE49-F238E27FC236}">
                  <a16:creationId xmlns:a16="http://schemas.microsoft.com/office/drawing/2014/main" id="{BB3F65C7-A842-4889-AC04-3990798B8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2566228"/>
              <a:ext cx="39688" cy="69850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5" name="Rectangle 49">
              <a:extLst>
                <a:ext uri="{FF2B5EF4-FFF2-40B4-BE49-F238E27FC236}">
                  <a16:creationId xmlns:a16="http://schemas.microsoft.com/office/drawing/2014/main" id="{19F9C370-5682-4DFC-B675-0A6ABAC1F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2566228"/>
              <a:ext cx="39688" cy="69850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6" name="Rectangle 50">
              <a:extLst>
                <a:ext uri="{FF2B5EF4-FFF2-40B4-BE49-F238E27FC236}">
                  <a16:creationId xmlns:a16="http://schemas.microsoft.com/office/drawing/2014/main" id="{083DC6D3-0C53-49F7-9946-6A3757469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2566228"/>
              <a:ext cx="39688" cy="69850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7" name="Rectangle 51">
              <a:extLst>
                <a:ext uri="{FF2B5EF4-FFF2-40B4-BE49-F238E27FC236}">
                  <a16:creationId xmlns:a16="http://schemas.microsoft.com/office/drawing/2014/main" id="{09DDDD9C-7758-468D-BD6C-4CD0D002A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2672590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8" name="Rectangle 52">
              <a:extLst>
                <a:ext uri="{FF2B5EF4-FFF2-40B4-BE49-F238E27FC236}">
                  <a16:creationId xmlns:a16="http://schemas.microsoft.com/office/drawing/2014/main" id="{7E939E98-5E0B-41A4-BFA1-5967345B8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2672590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9" name="Rectangle 53">
              <a:extLst>
                <a:ext uri="{FF2B5EF4-FFF2-40B4-BE49-F238E27FC236}">
                  <a16:creationId xmlns:a16="http://schemas.microsoft.com/office/drawing/2014/main" id="{4F0F6CB3-E282-4C3F-BB0F-32D44334F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2672590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0" name="Rectangle 54">
              <a:extLst>
                <a:ext uri="{FF2B5EF4-FFF2-40B4-BE49-F238E27FC236}">
                  <a16:creationId xmlns:a16="http://schemas.microsoft.com/office/drawing/2014/main" id="{E2F68528-1D3B-4FED-8332-33B1CA2BE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2672590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1" name="Rectangle 55">
              <a:extLst>
                <a:ext uri="{FF2B5EF4-FFF2-40B4-BE49-F238E27FC236}">
                  <a16:creationId xmlns:a16="http://schemas.microsoft.com/office/drawing/2014/main" id="{94282CB5-3AF8-47E0-81DF-AB275FDDB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2783715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2" name="Rectangle 56">
              <a:extLst>
                <a:ext uri="{FF2B5EF4-FFF2-40B4-BE49-F238E27FC236}">
                  <a16:creationId xmlns:a16="http://schemas.microsoft.com/office/drawing/2014/main" id="{FAA33E51-F6BC-4CBB-86C3-3D8EF71B7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2783715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3" name="Rectangle 57">
              <a:extLst>
                <a:ext uri="{FF2B5EF4-FFF2-40B4-BE49-F238E27FC236}">
                  <a16:creationId xmlns:a16="http://schemas.microsoft.com/office/drawing/2014/main" id="{1D9ABEE7-AAEF-42F3-A641-CEF9ADE06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2783715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4" name="Rectangle 58">
              <a:extLst>
                <a:ext uri="{FF2B5EF4-FFF2-40B4-BE49-F238E27FC236}">
                  <a16:creationId xmlns:a16="http://schemas.microsoft.com/office/drawing/2014/main" id="{CFB451D9-33B4-4D17-85F0-0253574B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2783715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5" name="Rectangle 59">
              <a:extLst>
                <a:ext uri="{FF2B5EF4-FFF2-40B4-BE49-F238E27FC236}">
                  <a16:creationId xmlns:a16="http://schemas.microsoft.com/office/drawing/2014/main" id="{995C9CBF-674F-4E0D-9210-A2DFFD22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289325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6" name="Rectangle 60">
              <a:extLst>
                <a:ext uri="{FF2B5EF4-FFF2-40B4-BE49-F238E27FC236}">
                  <a16:creationId xmlns:a16="http://schemas.microsoft.com/office/drawing/2014/main" id="{A413DC8A-CA70-4615-AB28-66060EAB9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289325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7" name="Rectangle 61">
              <a:extLst>
                <a:ext uri="{FF2B5EF4-FFF2-40B4-BE49-F238E27FC236}">
                  <a16:creationId xmlns:a16="http://schemas.microsoft.com/office/drawing/2014/main" id="{71B22EBF-7BDA-486D-9CB6-ABA3EDF97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289325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8" name="Rectangle 62">
              <a:extLst>
                <a:ext uri="{FF2B5EF4-FFF2-40B4-BE49-F238E27FC236}">
                  <a16:creationId xmlns:a16="http://schemas.microsoft.com/office/drawing/2014/main" id="{8409CF19-1C96-417F-B551-4641C22A6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289325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9" name="Rectangle 63">
              <a:extLst>
                <a:ext uri="{FF2B5EF4-FFF2-40B4-BE49-F238E27FC236}">
                  <a16:creationId xmlns:a16="http://schemas.microsoft.com/office/drawing/2014/main" id="{1C079130-DA15-4587-9EE1-BF230EBAC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3004378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0" name="Rectangle 64">
              <a:extLst>
                <a:ext uri="{FF2B5EF4-FFF2-40B4-BE49-F238E27FC236}">
                  <a16:creationId xmlns:a16="http://schemas.microsoft.com/office/drawing/2014/main" id="{059BD929-0AC6-4BC5-979D-EF1EC5149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3004378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1" name="Rectangle 65">
              <a:extLst>
                <a:ext uri="{FF2B5EF4-FFF2-40B4-BE49-F238E27FC236}">
                  <a16:creationId xmlns:a16="http://schemas.microsoft.com/office/drawing/2014/main" id="{14494114-DE1F-45E5-924E-2A65CCDE0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3004378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2" name="Rectangle 66">
              <a:extLst>
                <a:ext uri="{FF2B5EF4-FFF2-40B4-BE49-F238E27FC236}">
                  <a16:creationId xmlns:a16="http://schemas.microsoft.com/office/drawing/2014/main" id="{3B46B6B4-9C44-4415-AB0A-4B97E53B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3004378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3" name="Rectangle 67">
              <a:extLst>
                <a:ext uri="{FF2B5EF4-FFF2-40B4-BE49-F238E27FC236}">
                  <a16:creationId xmlns:a16="http://schemas.microsoft.com/office/drawing/2014/main" id="{FCAC4990-EA1D-4E87-9F07-4AC41C302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3115503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4" name="Rectangle 68">
              <a:extLst>
                <a:ext uri="{FF2B5EF4-FFF2-40B4-BE49-F238E27FC236}">
                  <a16:creationId xmlns:a16="http://schemas.microsoft.com/office/drawing/2014/main" id="{69DCA212-1EE4-431A-903D-EB8F80D25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3115503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5" name="Rectangle 69">
              <a:extLst>
                <a:ext uri="{FF2B5EF4-FFF2-40B4-BE49-F238E27FC236}">
                  <a16:creationId xmlns:a16="http://schemas.microsoft.com/office/drawing/2014/main" id="{09D61735-F4C5-4EDF-92A5-9532EB49E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3115503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6" name="Rectangle 70">
              <a:extLst>
                <a:ext uri="{FF2B5EF4-FFF2-40B4-BE49-F238E27FC236}">
                  <a16:creationId xmlns:a16="http://schemas.microsoft.com/office/drawing/2014/main" id="{ACA472A1-2502-4AD3-98FF-2C5D62623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3115503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7" name="Rectangle 71">
              <a:extLst>
                <a:ext uri="{FF2B5EF4-FFF2-40B4-BE49-F238E27FC236}">
                  <a16:creationId xmlns:a16="http://schemas.microsoft.com/office/drawing/2014/main" id="{034507B4-5067-4DB5-AAFF-9F9992B25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3329815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8" name="Rectangle 72">
              <a:extLst>
                <a:ext uri="{FF2B5EF4-FFF2-40B4-BE49-F238E27FC236}">
                  <a16:creationId xmlns:a16="http://schemas.microsoft.com/office/drawing/2014/main" id="{3BDA2D66-C857-4644-80F9-8E8C881D6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3329815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9" name="Rectangle 73">
              <a:extLst>
                <a:ext uri="{FF2B5EF4-FFF2-40B4-BE49-F238E27FC236}">
                  <a16:creationId xmlns:a16="http://schemas.microsoft.com/office/drawing/2014/main" id="{8E1FE599-E530-4DCA-A95C-C566A2355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3329815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0" name="Rectangle 74">
              <a:extLst>
                <a:ext uri="{FF2B5EF4-FFF2-40B4-BE49-F238E27FC236}">
                  <a16:creationId xmlns:a16="http://schemas.microsoft.com/office/drawing/2014/main" id="{F4870ACA-BA6B-40CE-A040-A56DB370D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3329815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1" name="Rectangle 75">
              <a:extLst>
                <a:ext uri="{FF2B5EF4-FFF2-40B4-BE49-F238E27FC236}">
                  <a16:creationId xmlns:a16="http://schemas.microsoft.com/office/drawing/2014/main" id="{D3C11275-F722-45DF-9203-2E7B00063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3215515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2" name="Rectangle 76">
              <a:extLst>
                <a:ext uri="{FF2B5EF4-FFF2-40B4-BE49-F238E27FC236}">
                  <a16:creationId xmlns:a16="http://schemas.microsoft.com/office/drawing/2014/main" id="{327F8C63-7FBC-41B7-8FB8-3EDB98850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3215515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3" name="Rectangle 77">
              <a:extLst>
                <a:ext uri="{FF2B5EF4-FFF2-40B4-BE49-F238E27FC236}">
                  <a16:creationId xmlns:a16="http://schemas.microsoft.com/office/drawing/2014/main" id="{DBB7D9E3-21F7-4447-8739-C01F5CE81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3215515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4" name="Rectangle 78">
              <a:extLst>
                <a:ext uri="{FF2B5EF4-FFF2-40B4-BE49-F238E27FC236}">
                  <a16:creationId xmlns:a16="http://schemas.microsoft.com/office/drawing/2014/main" id="{E895B588-0A21-402A-9FFF-3E6FFC89A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3215515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5" name="Rectangle 79">
              <a:extLst>
                <a:ext uri="{FF2B5EF4-FFF2-40B4-BE49-F238E27FC236}">
                  <a16:creationId xmlns:a16="http://schemas.microsoft.com/office/drawing/2014/main" id="{E98CDAAC-BFB6-452F-ACA6-043ACF9DC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343935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6" name="Rectangle 80">
              <a:extLst>
                <a:ext uri="{FF2B5EF4-FFF2-40B4-BE49-F238E27FC236}">
                  <a16:creationId xmlns:a16="http://schemas.microsoft.com/office/drawing/2014/main" id="{5A9756F6-0EC7-4733-B45F-60230DA81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343935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7" name="Rectangle 81">
              <a:extLst>
                <a:ext uri="{FF2B5EF4-FFF2-40B4-BE49-F238E27FC236}">
                  <a16:creationId xmlns:a16="http://schemas.microsoft.com/office/drawing/2014/main" id="{D7C45D33-558A-421C-9100-362B85D52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343935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8" name="Rectangle 82">
              <a:extLst>
                <a:ext uri="{FF2B5EF4-FFF2-40B4-BE49-F238E27FC236}">
                  <a16:creationId xmlns:a16="http://schemas.microsoft.com/office/drawing/2014/main" id="{F5BD6333-F0BA-483D-88CA-D22183BA9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3439353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9" name="Rectangle 83">
              <a:extLst>
                <a:ext uri="{FF2B5EF4-FFF2-40B4-BE49-F238E27FC236}">
                  <a16:creationId xmlns:a16="http://schemas.microsoft.com/office/drawing/2014/main" id="{99183E67-B5D8-4143-AC6C-21E4337DF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3553653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0" name="Rectangle 84">
              <a:extLst>
                <a:ext uri="{FF2B5EF4-FFF2-40B4-BE49-F238E27FC236}">
                  <a16:creationId xmlns:a16="http://schemas.microsoft.com/office/drawing/2014/main" id="{EB3D609E-3EE6-459D-AF42-80CB701C5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3553653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1" name="Rectangle 85">
              <a:extLst>
                <a:ext uri="{FF2B5EF4-FFF2-40B4-BE49-F238E27FC236}">
                  <a16:creationId xmlns:a16="http://schemas.microsoft.com/office/drawing/2014/main" id="{8B80EC60-24C6-41F5-9ECD-66816975F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3553653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2" name="Rectangle 86">
              <a:extLst>
                <a:ext uri="{FF2B5EF4-FFF2-40B4-BE49-F238E27FC236}">
                  <a16:creationId xmlns:a16="http://schemas.microsoft.com/office/drawing/2014/main" id="{0B39DE36-48D8-4468-A864-2E0343DF5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3553653"/>
              <a:ext cx="39688" cy="73025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3" name="Rectangle 87">
              <a:extLst>
                <a:ext uri="{FF2B5EF4-FFF2-40B4-BE49-F238E27FC236}">
                  <a16:creationId xmlns:a16="http://schemas.microsoft.com/office/drawing/2014/main" id="{A0C1E8DD-5C1C-4048-AD7B-998FF5D66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902" y="3663190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4" name="Rectangle 88">
              <a:extLst>
                <a:ext uri="{FF2B5EF4-FFF2-40B4-BE49-F238E27FC236}">
                  <a16:creationId xmlns:a16="http://schemas.microsoft.com/office/drawing/2014/main" id="{3E6820EE-8763-4527-AF46-4237A8E77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627" y="3663190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5" name="Rectangle 89">
              <a:extLst>
                <a:ext uri="{FF2B5EF4-FFF2-40B4-BE49-F238E27FC236}">
                  <a16:creationId xmlns:a16="http://schemas.microsoft.com/office/drawing/2014/main" id="{254C3D09-69C8-4203-9CD7-5B80F6EAE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3663190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6" name="Rectangle 90">
              <a:extLst>
                <a:ext uri="{FF2B5EF4-FFF2-40B4-BE49-F238E27FC236}">
                  <a16:creationId xmlns:a16="http://schemas.microsoft.com/office/drawing/2014/main" id="{096D4F0E-5C68-4CC6-844C-7649356C6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902" y="3663190"/>
              <a:ext cx="39688" cy="74613"/>
            </a:xfrm>
            <a:prstGeom prst="rect">
              <a:avLst/>
            </a:prstGeom>
            <a:solidFill>
              <a:srgbClr val="002050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7" name="Rectangle 110">
              <a:extLst>
                <a:ext uri="{FF2B5EF4-FFF2-40B4-BE49-F238E27FC236}">
                  <a16:creationId xmlns:a16="http://schemas.microsoft.com/office/drawing/2014/main" id="{F05939A9-D2AD-4BDF-AF4D-6A4811B6B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590" y="2266742"/>
              <a:ext cx="25400" cy="1190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8" name="Rectangle 109">
              <a:extLst>
                <a:ext uri="{FF2B5EF4-FFF2-40B4-BE49-F238E27FC236}">
                  <a16:creationId xmlns:a16="http://schemas.microsoft.com/office/drawing/2014/main" id="{8155B126-D6C9-4C39-9962-B1E55923D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177" y="2312780"/>
              <a:ext cx="125413" cy="730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8D7"/>
              </a:solidFill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165">
                <a:defRPr/>
              </a:pPr>
              <a:endParaRPr lang="en-US" sz="176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800DA97E-2437-4C0C-AE94-620A14430D96}"/>
                </a:ext>
              </a:extLst>
            </p:cNvPr>
            <p:cNvGrpSpPr/>
            <p:nvPr/>
          </p:nvGrpSpPr>
          <p:grpSpPr>
            <a:xfrm>
              <a:off x="2801096" y="3047242"/>
              <a:ext cx="290327" cy="730249"/>
              <a:chOff x="2830165" y="3047239"/>
              <a:chExt cx="290327" cy="730249"/>
            </a:xfrm>
          </p:grpSpPr>
          <p:sp>
            <p:nvSpPr>
              <p:cNvPr id="530" name="Rectangle 40">
                <a:extLst>
                  <a:ext uri="{FF2B5EF4-FFF2-40B4-BE49-F238E27FC236}">
                    <a16:creationId xmlns:a16="http://schemas.microsoft.com/office/drawing/2014/main" id="{5C200C81-4DDE-4152-8FE8-7C8B39B21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0165" y="3047239"/>
                <a:ext cx="290327" cy="7302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1" name="Rectangle 91">
                <a:extLst>
                  <a:ext uri="{FF2B5EF4-FFF2-40B4-BE49-F238E27FC236}">
                    <a16:creationId xmlns:a16="http://schemas.microsoft.com/office/drawing/2014/main" id="{5A509F64-6E83-414F-86FB-09B91271E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40" y="3115503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2" name="Rectangle 92">
                <a:extLst>
                  <a:ext uri="{FF2B5EF4-FFF2-40B4-BE49-F238E27FC236}">
                    <a16:creationId xmlns:a16="http://schemas.microsoft.com/office/drawing/2014/main" id="{0B2E5969-1B74-42EE-984F-55216B6C3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65" y="3115503"/>
                <a:ext cx="36513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3" name="Rectangle 93">
                <a:extLst>
                  <a:ext uri="{FF2B5EF4-FFF2-40B4-BE49-F238E27FC236}">
                    <a16:creationId xmlns:a16="http://schemas.microsoft.com/office/drawing/2014/main" id="{BB80440C-1B61-45AD-82FA-AF36BBE4D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15" y="3115503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4" name="Rectangle 94">
                <a:extLst>
                  <a:ext uri="{FF2B5EF4-FFF2-40B4-BE49-F238E27FC236}">
                    <a16:creationId xmlns:a16="http://schemas.microsoft.com/office/drawing/2014/main" id="{6E6E75D5-0F16-44AC-B905-D77774C0B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40" y="3225040"/>
                <a:ext cx="39688" cy="7461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5" name="Rectangle 95">
                <a:extLst>
                  <a:ext uri="{FF2B5EF4-FFF2-40B4-BE49-F238E27FC236}">
                    <a16:creationId xmlns:a16="http://schemas.microsoft.com/office/drawing/2014/main" id="{7DB5FFF7-1818-4ABD-A830-D98B4F7A0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65" y="3225040"/>
                <a:ext cx="36513" cy="7461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6" name="Rectangle 96">
                <a:extLst>
                  <a:ext uri="{FF2B5EF4-FFF2-40B4-BE49-F238E27FC236}">
                    <a16:creationId xmlns:a16="http://schemas.microsoft.com/office/drawing/2014/main" id="{B48CFA84-60AC-4CF8-87D3-B16503A02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15" y="3225040"/>
                <a:ext cx="39688" cy="74613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7" name="Rectangle 97">
                <a:extLst>
                  <a:ext uri="{FF2B5EF4-FFF2-40B4-BE49-F238E27FC236}">
                    <a16:creationId xmlns:a16="http://schemas.microsoft.com/office/drawing/2014/main" id="{09584155-CF03-4E72-84B3-BE5F14AA6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40" y="3326640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8" name="Rectangle 98">
                <a:extLst>
                  <a:ext uri="{FF2B5EF4-FFF2-40B4-BE49-F238E27FC236}">
                    <a16:creationId xmlns:a16="http://schemas.microsoft.com/office/drawing/2014/main" id="{0A67DF9D-9038-4F2C-9CA9-8B2BA20B7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65" y="3326640"/>
                <a:ext cx="36513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9" name="Rectangle 99">
                <a:extLst>
                  <a:ext uri="{FF2B5EF4-FFF2-40B4-BE49-F238E27FC236}">
                    <a16:creationId xmlns:a16="http://schemas.microsoft.com/office/drawing/2014/main" id="{C3D67652-027F-4C54-9932-640DCA775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15" y="3326640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0" name="Rectangle 100">
                <a:extLst>
                  <a:ext uri="{FF2B5EF4-FFF2-40B4-BE49-F238E27FC236}">
                    <a16:creationId xmlns:a16="http://schemas.microsoft.com/office/drawing/2014/main" id="{8C726F8B-E348-4A27-820B-2B8D7FB53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40" y="3428240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1" name="Rectangle 101">
                <a:extLst>
                  <a:ext uri="{FF2B5EF4-FFF2-40B4-BE49-F238E27FC236}">
                    <a16:creationId xmlns:a16="http://schemas.microsoft.com/office/drawing/2014/main" id="{31956515-EDEA-47FC-AC56-661BC67C2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65" y="3428240"/>
                <a:ext cx="36513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2" name="Rectangle 102">
                <a:extLst>
                  <a:ext uri="{FF2B5EF4-FFF2-40B4-BE49-F238E27FC236}">
                    <a16:creationId xmlns:a16="http://schemas.microsoft.com/office/drawing/2014/main" id="{03D77D25-41F5-4158-8FDC-33C48F09A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15" y="3428240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3" name="Rectangle 103">
                <a:extLst>
                  <a:ext uri="{FF2B5EF4-FFF2-40B4-BE49-F238E27FC236}">
                    <a16:creationId xmlns:a16="http://schemas.microsoft.com/office/drawing/2014/main" id="{EE6C6238-91C8-4243-A7AD-FFBF94EE6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40" y="3531428"/>
                <a:ext cx="39688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4" name="Rectangle 104">
                <a:extLst>
                  <a:ext uri="{FF2B5EF4-FFF2-40B4-BE49-F238E27FC236}">
                    <a16:creationId xmlns:a16="http://schemas.microsoft.com/office/drawing/2014/main" id="{437C0AEF-E3DE-4DCC-89B2-BC8FECCF1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65" y="3531428"/>
                <a:ext cx="36513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5" name="Rectangle 105">
                <a:extLst>
                  <a:ext uri="{FF2B5EF4-FFF2-40B4-BE49-F238E27FC236}">
                    <a16:creationId xmlns:a16="http://schemas.microsoft.com/office/drawing/2014/main" id="{D7BF6AC1-ADC0-4DD9-976E-D80C53BBF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15" y="3531428"/>
                <a:ext cx="39688" cy="71438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6" name="Rectangle 106">
                <a:extLst>
                  <a:ext uri="{FF2B5EF4-FFF2-40B4-BE49-F238E27FC236}">
                    <a16:creationId xmlns:a16="http://schemas.microsoft.com/office/drawing/2014/main" id="{1BD3D4AC-A436-42F4-AC64-E3BA439A6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740" y="3633028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7" name="Rectangle 107">
                <a:extLst>
                  <a:ext uri="{FF2B5EF4-FFF2-40B4-BE49-F238E27FC236}">
                    <a16:creationId xmlns:a16="http://schemas.microsoft.com/office/drawing/2014/main" id="{CDBF7072-8343-4DFB-8EE5-A4EB64AF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465" y="3633028"/>
                <a:ext cx="36513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8" name="Rectangle 108">
                <a:extLst>
                  <a:ext uri="{FF2B5EF4-FFF2-40B4-BE49-F238E27FC236}">
                    <a16:creationId xmlns:a16="http://schemas.microsoft.com/office/drawing/2014/main" id="{6FF30059-F4E7-434E-B497-FF389D6DC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015" y="3633028"/>
                <a:ext cx="39688" cy="73025"/>
              </a:xfrm>
              <a:prstGeom prst="rect">
                <a:avLst/>
              </a:prstGeom>
              <a:solidFill>
                <a:srgbClr val="002050"/>
              </a:solidFill>
              <a:ln>
                <a:solidFill>
                  <a:srgbClr val="0078D7"/>
                </a:solidFill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165">
                  <a:defRPr/>
                </a:pPr>
                <a:endParaRPr lang="en-US" sz="176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727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High Availability and Load Balancing</a:t>
            </a:r>
          </a:p>
        </p:txBody>
      </p:sp>
      <p:pic>
        <p:nvPicPr>
          <p:cNvPr id="1026" name="Picture 2" descr="Add a gateway to a cluster">
            <a:extLst>
              <a:ext uri="{FF2B5EF4-FFF2-40B4-BE49-F238E27FC236}">
                <a16:creationId xmlns:a16="http://schemas.microsoft.com/office/drawing/2014/main" id="{4B8DA55E-761C-4A5A-970E-BEE3800A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47" y="1425503"/>
            <a:ext cx="5130653" cy="425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4FA099-8730-4366-A8D4-E57FC3B8E5CB}"/>
              </a:ext>
            </a:extLst>
          </p:cNvPr>
          <p:cNvSpPr txBox="1">
            <a:spLocks/>
          </p:cNvSpPr>
          <p:nvPr/>
        </p:nvSpPr>
        <p:spPr>
          <a:xfrm>
            <a:off x="469900" y="1349302"/>
            <a:ext cx="6362848" cy="5051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High Availability</a:t>
            </a:r>
          </a:p>
          <a:p>
            <a:pPr lvl="1"/>
            <a:r>
              <a:rPr lang="en-US" dirty="0"/>
              <a:t>Adding New members to a gateway cluster</a:t>
            </a:r>
          </a:p>
          <a:p>
            <a:pPr lvl="1"/>
            <a:r>
              <a:rPr lang="en-US" dirty="0"/>
              <a:t>During install create a new cluster or join existing cluster</a:t>
            </a:r>
          </a:p>
          <a:p>
            <a:pPr lvl="1"/>
            <a:r>
              <a:rPr lang="en-US" dirty="0"/>
              <a:t>Recovery key is required</a:t>
            </a:r>
          </a:p>
          <a:p>
            <a:pPr lvl="1"/>
            <a:r>
              <a:rPr lang="en-US" dirty="0"/>
              <a:t>Must be admin of original gateway</a:t>
            </a:r>
          </a:p>
          <a:p>
            <a:pPr lvl="2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Load Balancing</a:t>
            </a:r>
            <a:endParaRPr lang="en-US" dirty="0"/>
          </a:p>
          <a:p>
            <a:pPr lvl="1"/>
            <a:r>
              <a:rPr lang="en-US" dirty="0"/>
              <a:t>A gateway cluster automatically distributes traffic across all gateways in that cluster </a:t>
            </a:r>
          </a:p>
          <a:p>
            <a:pPr lvl="1"/>
            <a:r>
              <a:rPr lang="en-US" dirty="0"/>
              <a:t>Version discrepancies amongst members can cause unexpected refresh issues</a:t>
            </a:r>
          </a:p>
          <a:p>
            <a:pPr marL="457200" lvl="2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*Note: PowerShell commands are available for HA operations</a:t>
            </a:r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https://aka.ms/GatewayPowerShell</a:t>
            </a:r>
            <a:r>
              <a:rPr lang="en-US" sz="1600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2286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ight Arrow 5">
            <a:extLst>
              <a:ext uri="{FF2B5EF4-FFF2-40B4-BE49-F238E27FC236}">
                <a16:creationId xmlns:a16="http://schemas.microsoft.com/office/drawing/2014/main" id="{4A7929D3-C00C-4831-9F8A-CBE66530C056}"/>
              </a:ext>
            </a:extLst>
          </p:cNvPr>
          <p:cNvSpPr/>
          <p:nvPr/>
        </p:nvSpPr>
        <p:spPr>
          <a:xfrm>
            <a:off x="6200775" y="2894900"/>
            <a:ext cx="755797" cy="438850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2367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3A81-A57B-4148-B284-29276791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871783"/>
            <a:ext cx="9962472" cy="1661993"/>
          </a:xfrm>
        </p:spPr>
        <p:txBody>
          <a:bodyPr/>
          <a:lstStyle/>
          <a:p>
            <a:r>
              <a:rPr lang="en-US" dirty="0"/>
              <a:t>Use the gateway in </a:t>
            </a:r>
            <a:br>
              <a:rPr lang="en-US" dirty="0"/>
            </a:br>
            <a:r>
              <a:rPr lang="en-US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33459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61" y="225306"/>
            <a:ext cx="10515600" cy="1325563"/>
          </a:xfrm>
        </p:spPr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461" y="1497152"/>
            <a:ext cx="11341962" cy="4351338"/>
          </a:xfrm>
        </p:spPr>
        <p:txBody>
          <a:bodyPr/>
          <a:lstStyle/>
          <a:p>
            <a:r>
              <a:rPr lang="en-US" dirty="0"/>
              <a:t>Turns unrelated sources of data into interactive insights</a:t>
            </a:r>
          </a:p>
          <a:p>
            <a:r>
              <a:rPr lang="en-US" dirty="0"/>
              <a:t>Connect to various data sources</a:t>
            </a:r>
          </a:p>
          <a:p>
            <a:r>
              <a:rPr lang="en-US" dirty="0"/>
              <a:t>Create interactive reports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Power BI consist of a </a:t>
            </a:r>
          </a:p>
          <a:p>
            <a:r>
              <a:rPr lang="en-US" dirty="0"/>
              <a:t>Windows desktop application (Power BI desktop) </a:t>
            </a:r>
          </a:p>
          <a:p>
            <a:r>
              <a:rPr lang="en-US" dirty="0"/>
              <a:t>An online SAAS service (Power BI service)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D9727D-F49D-44B7-9409-764036F6C2FB}"/>
              </a:ext>
            </a:extLst>
          </p:cNvPr>
          <p:cNvGrpSpPr/>
          <p:nvPr/>
        </p:nvGrpSpPr>
        <p:grpSpPr>
          <a:xfrm>
            <a:off x="6395874" y="5360848"/>
            <a:ext cx="6891245" cy="718574"/>
            <a:chOff x="1007128" y="5015260"/>
            <a:chExt cx="6891245" cy="7185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BA6EC2-3314-4B7C-8273-F96ED9A1A24E}"/>
                </a:ext>
              </a:extLst>
            </p:cNvPr>
            <p:cNvSpPr/>
            <p:nvPr/>
          </p:nvSpPr>
          <p:spPr>
            <a:xfrm>
              <a:off x="1823859" y="5101104"/>
              <a:ext cx="60745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  <a:hlinkClick r:id="rId2"/>
                </a:rPr>
                <a:t>https://powerbi.microsoft.com</a:t>
              </a:r>
              <a:r>
                <a:rPr lang="en-US" sz="28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F4E425-232A-4369-B273-678671070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128" y="5015260"/>
              <a:ext cx="718574" cy="718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237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CFFB7F10-4D1A-4989-9883-4049C326C4AD}"/>
              </a:ext>
            </a:extLst>
          </p:cNvPr>
          <p:cNvSpPr txBox="1">
            <a:spLocks/>
          </p:cNvSpPr>
          <p:nvPr/>
        </p:nvSpPr>
        <p:spPr>
          <a:xfrm>
            <a:off x="464014" y="-363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Direct Query On-premises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FF5DB12-61EA-492D-9306-8DB596159603}"/>
              </a:ext>
            </a:extLst>
          </p:cNvPr>
          <p:cNvSpPr/>
          <p:nvPr/>
        </p:nvSpPr>
        <p:spPr>
          <a:xfrm>
            <a:off x="274102" y="987336"/>
            <a:ext cx="641244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8193" indent="-448193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Gateway is installed &amp; configured. During configuration, a dedicated Service Bus channel is automatically configured.</a:t>
            </a:r>
          </a:p>
          <a:p>
            <a:pPr marL="224097" indent="-224097"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  <a:p>
            <a:pPr marL="448193" indent="-448193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Credentials entered for the data source in the cloud services are </a:t>
            </a:r>
            <a:r>
              <a:rPr lang="en-US" sz="1600" u="sng" dirty="0"/>
              <a:t>encrypted</a:t>
            </a:r>
            <a:r>
              <a:rPr lang="en-US" sz="1600" dirty="0"/>
              <a:t>, tested, then stored encrypted. Only the associated gateway (cluster) can decrypt the credentials. The Power BI Personal Gateway keeps credentials on-prem only.</a:t>
            </a:r>
          </a:p>
          <a:p>
            <a:pPr marL="224097" indent="-224097"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  <a:p>
            <a:pPr marL="448193" indent="-448193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One of the supported cloud services kicks off a refresh or a live query.</a:t>
            </a:r>
          </a:p>
          <a:p>
            <a:pPr marL="224097" indent="-224097"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  <a:p>
            <a:pPr marL="448193" indent="-448193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Data Movement Service analyzes the query and pushes to appropriate Service Bus communication channel.</a:t>
            </a:r>
          </a:p>
          <a:p>
            <a:pPr marL="224097" indent="-224097"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  <a:p>
            <a:pPr marL="448193" indent="-448193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Gateway polls its Service Bus channel for pending requests. It takes the pending request.</a:t>
            </a:r>
          </a:p>
          <a:p>
            <a:pPr marL="224097" indent="-224097"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  <a:p>
            <a:pPr marL="448193" indent="-448193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Gateway fetches the query, decrypts the credentials, sends query to the data source for execution.</a:t>
            </a:r>
          </a:p>
          <a:p>
            <a:pPr marL="224097" indent="-224097"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  <a:p>
            <a:pPr marL="448193" indent="-448193">
              <a:buClr>
                <a:schemeClr val="tx1"/>
              </a:buClr>
              <a:buFont typeface="+mj-lt"/>
              <a:buAutoNum type="arabicPeriod"/>
            </a:pPr>
            <a:r>
              <a:rPr lang="en-US" sz="1600" dirty="0"/>
              <a:t>Upon query execution, the gateway securely streams the data compressed to the cloud service.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43CB99D-3F84-4950-9230-9DF53925F698}"/>
              </a:ext>
            </a:extLst>
          </p:cNvPr>
          <p:cNvGrpSpPr/>
          <p:nvPr/>
        </p:nvGrpSpPr>
        <p:grpSpPr>
          <a:xfrm>
            <a:off x="7094518" y="1417175"/>
            <a:ext cx="2008465" cy="1230100"/>
            <a:chOff x="4292867" y="1503195"/>
            <a:chExt cx="1537866" cy="953061"/>
          </a:xfrm>
          <a:solidFill>
            <a:srgbClr val="0070C0"/>
          </a:solidFill>
        </p:grpSpPr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E68D895D-28EC-42E4-BD99-55044AE1A1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92867" y="1503195"/>
              <a:ext cx="1537866" cy="941246"/>
            </a:xfrm>
            <a:custGeom>
              <a:avLst/>
              <a:gdLst>
                <a:gd name="T0" fmla="*/ 860 w 994"/>
                <a:gd name="T1" fmla="*/ 342 h 610"/>
                <a:gd name="T2" fmla="*/ 858 w 994"/>
                <a:gd name="T3" fmla="*/ 342 h 610"/>
                <a:gd name="T4" fmla="*/ 860 w 994"/>
                <a:gd name="T5" fmla="*/ 305 h 610"/>
                <a:gd name="T6" fmla="*/ 555 w 994"/>
                <a:gd name="T7" fmla="*/ 0 h 610"/>
                <a:gd name="T8" fmla="*/ 272 w 994"/>
                <a:gd name="T9" fmla="*/ 193 h 610"/>
                <a:gd name="T10" fmla="*/ 212 w 994"/>
                <a:gd name="T11" fmla="*/ 185 h 610"/>
                <a:gd name="T12" fmla="*/ 0 w 994"/>
                <a:gd name="T13" fmla="*/ 397 h 610"/>
                <a:gd name="T14" fmla="*/ 212 w 994"/>
                <a:gd name="T15" fmla="*/ 610 h 610"/>
                <a:gd name="T16" fmla="*/ 860 w 994"/>
                <a:gd name="T17" fmla="*/ 610 h 610"/>
                <a:gd name="T18" fmla="*/ 994 w 994"/>
                <a:gd name="T19" fmla="*/ 476 h 610"/>
                <a:gd name="T20" fmla="*/ 860 w 994"/>
                <a:gd name="T21" fmla="*/ 342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4" h="610">
                  <a:moveTo>
                    <a:pt x="860" y="342"/>
                  </a:moveTo>
                  <a:cubicBezTo>
                    <a:pt x="859" y="342"/>
                    <a:pt x="858" y="342"/>
                    <a:pt x="858" y="342"/>
                  </a:cubicBezTo>
                  <a:cubicBezTo>
                    <a:pt x="859" y="330"/>
                    <a:pt x="860" y="318"/>
                    <a:pt x="860" y="305"/>
                  </a:cubicBezTo>
                  <a:cubicBezTo>
                    <a:pt x="860" y="137"/>
                    <a:pt x="723" y="0"/>
                    <a:pt x="555" y="0"/>
                  </a:cubicBezTo>
                  <a:cubicBezTo>
                    <a:pt x="426" y="0"/>
                    <a:pt x="316" y="80"/>
                    <a:pt x="272" y="193"/>
                  </a:cubicBezTo>
                  <a:cubicBezTo>
                    <a:pt x="253" y="188"/>
                    <a:pt x="233" y="185"/>
                    <a:pt x="212" y="185"/>
                  </a:cubicBezTo>
                  <a:cubicBezTo>
                    <a:pt x="95" y="185"/>
                    <a:pt x="0" y="280"/>
                    <a:pt x="0" y="397"/>
                  </a:cubicBezTo>
                  <a:cubicBezTo>
                    <a:pt x="0" y="515"/>
                    <a:pt x="95" y="610"/>
                    <a:pt x="212" y="610"/>
                  </a:cubicBezTo>
                  <a:cubicBezTo>
                    <a:pt x="860" y="610"/>
                    <a:pt x="860" y="610"/>
                    <a:pt x="860" y="610"/>
                  </a:cubicBezTo>
                  <a:cubicBezTo>
                    <a:pt x="934" y="610"/>
                    <a:pt x="994" y="550"/>
                    <a:pt x="994" y="476"/>
                  </a:cubicBezTo>
                  <a:cubicBezTo>
                    <a:pt x="994" y="402"/>
                    <a:pt x="934" y="342"/>
                    <a:pt x="860" y="3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580" tIns="44788" rIns="89580" bIns="44788" numCol="1" anchor="t" anchorCtr="0" compatLnSpc="1">
              <a:prstTxWarp prst="textNoShape">
                <a:avLst/>
              </a:prstTxWarp>
            </a:bodyPr>
            <a:lstStyle/>
            <a:p>
              <a:pPr defTabSz="9133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solidFill>
                  <a:srgbClr val="000000"/>
                </a:solidFill>
                <a:latin typeface="+mj-lt"/>
                <a:ea typeface="MS PGothic" charset="0"/>
              </a:endParaRPr>
            </a:p>
          </p:txBody>
        </p:sp>
        <p:sp>
          <p:nvSpPr>
            <p:cNvPr id="166" name="Freeform 33">
              <a:extLst>
                <a:ext uri="{FF2B5EF4-FFF2-40B4-BE49-F238E27FC236}">
                  <a16:creationId xmlns:a16="http://schemas.microsoft.com/office/drawing/2014/main" id="{0D49A58C-F1DD-4093-9907-AC7F18357D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67311" y="1985633"/>
              <a:ext cx="1039948" cy="470623"/>
            </a:xfrm>
            <a:custGeom>
              <a:avLst/>
              <a:gdLst>
                <a:gd name="T0" fmla="*/ 951 w 1004"/>
                <a:gd name="T1" fmla="*/ 296 h 454"/>
                <a:gd name="T2" fmla="*/ 809 w 1004"/>
                <a:gd name="T3" fmla="*/ 168 h 454"/>
                <a:gd name="T4" fmla="*/ 730 w 1004"/>
                <a:gd name="T5" fmla="*/ 191 h 454"/>
                <a:gd name="T6" fmla="*/ 506 w 1004"/>
                <a:gd name="T7" fmla="*/ 0 h 454"/>
                <a:gd name="T8" fmla="*/ 286 w 1004"/>
                <a:gd name="T9" fmla="*/ 169 h 454"/>
                <a:gd name="T10" fmla="*/ 266 w 1004"/>
                <a:gd name="T11" fmla="*/ 168 h 454"/>
                <a:gd name="T12" fmla="*/ 133 w 1004"/>
                <a:gd name="T13" fmla="*/ 256 h 454"/>
                <a:gd name="T14" fmla="*/ 102 w 1004"/>
                <a:gd name="T15" fmla="*/ 251 h 454"/>
                <a:gd name="T16" fmla="*/ 0 w 1004"/>
                <a:gd name="T17" fmla="*/ 353 h 454"/>
                <a:gd name="T18" fmla="*/ 102 w 1004"/>
                <a:gd name="T19" fmla="*/ 454 h 454"/>
                <a:gd name="T20" fmla="*/ 921 w 1004"/>
                <a:gd name="T21" fmla="*/ 454 h 454"/>
                <a:gd name="T22" fmla="*/ 1004 w 1004"/>
                <a:gd name="T23" fmla="*/ 372 h 454"/>
                <a:gd name="T24" fmla="*/ 951 w 1004"/>
                <a:gd name="T25" fmla="*/ 296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4" h="454">
                  <a:moveTo>
                    <a:pt x="951" y="296"/>
                  </a:moveTo>
                  <a:cubicBezTo>
                    <a:pt x="944" y="224"/>
                    <a:pt x="883" y="168"/>
                    <a:pt x="809" y="168"/>
                  </a:cubicBezTo>
                  <a:cubicBezTo>
                    <a:pt x="780" y="168"/>
                    <a:pt x="753" y="176"/>
                    <a:pt x="730" y="191"/>
                  </a:cubicBezTo>
                  <a:cubicBezTo>
                    <a:pt x="713" y="83"/>
                    <a:pt x="619" y="0"/>
                    <a:pt x="506" y="0"/>
                  </a:cubicBezTo>
                  <a:cubicBezTo>
                    <a:pt x="401" y="0"/>
                    <a:pt x="312" y="72"/>
                    <a:pt x="286" y="169"/>
                  </a:cubicBezTo>
                  <a:cubicBezTo>
                    <a:pt x="280" y="168"/>
                    <a:pt x="273" y="168"/>
                    <a:pt x="266" y="168"/>
                  </a:cubicBezTo>
                  <a:cubicBezTo>
                    <a:pt x="206" y="168"/>
                    <a:pt x="155" y="204"/>
                    <a:pt x="133" y="256"/>
                  </a:cubicBezTo>
                  <a:cubicBezTo>
                    <a:pt x="123" y="253"/>
                    <a:pt x="113" y="251"/>
                    <a:pt x="102" y="251"/>
                  </a:cubicBezTo>
                  <a:cubicBezTo>
                    <a:pt x="45" y="251"/>
                    <a:pt x="0" y="297"/>
                    <a:pt x="0" y="353"/>
                  </a:cubicBezTo>
                  <a:cubicBezTo>
                    <a:pt x="0" y="409"/>
                    <a:pt x="45" y="454"/>
                    <a:pt x="102" y="454"/>
                  </a:cubicBezTo>
                  <a:cubicBezTo>
                    <a:pt x="921" y="454"/>
                    <a:pt x="921" y="454"/>
                    <a:pt x="921" y="454"/>
                  </a:cubicBezTo>
                  <a:cubicBezTo>
                    <a:pt x="967" y="454"/>
                    <a:pt x="1004" y="417"/>
                    <a:pt x="1004" y="372"/>
                  </a:cubicBezTo>
                  <a:cubicBezTo>
                    <a:pt x="1004" y="337"/>
                    <a:pt x="982" y="308"/>
                    <a:pt x="951" y="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580" tIns="44788" rIns="89580" bIns="447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9pPr>
            </a:lstStyle>
            <a:p>
              <a:pPr defTabSz="913326">
                <a:defRPr/>
              </a:pPr>
              <a:endParaRPr lang="en-US" sz="2353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36" name="Group 3">
            <a:extLst>
              <a:ext uri="{FF2B5EF4-FFF2-40B4-BE49-F238E27FC236}">
                <a16:creationId xmlns:a16="http://schemas.microsoft.com/office/drawing/2014/main" id="{42859EBE-BA0B-414D-9C16-DCE3E1CFB0DE}"/>
              </a:ext>
            </a:extLst>
          </p:cNvPr>
          <p:cNvGrpSpPr/>
          <p:nvPr/>
        </p:nvGrpSpPr>
        <p:grpSpPr>
          <a:xfrm>
            <a:off x="6863311" y="933083"/>
            <a:ext cx="5195339" cy="5371478"/>
            <a:chOff x="2769839" y="1580436"/>
            <a:chExt cx="4976930" cy="5016701"/>
          </a:xfrm>
        </p:grpSpPr>
        <p:sp>
          <p:nvSpPr>
            <p:cNvPr id="159" name="Rectangle 4">
              <a:extLst>
                <a:ext uri="{FF2B5EF4-FFF2-40B4-BE49-F238E27FC236}">
                  <a16:creationId xmlns:a16="http://schemas.microsoft.com/office/drawing/2014/main" id="{3F2FDAD1-65B0-48B4-944E-900B0CC96E84}"/>
                </a:ext>
              </a:extLst>
            </p:cNvPr>
            <p:cNvSpPr/>
            <p:nvPr/>
          </p:nvSpPr>
          <p:spPr>
            <a:xfrm>
              <a:off x="4867594" y="4652302"/>
              <a:ext cx="1461386" cy="584097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 w="12700" cap="flat" cmpd="sng" algn="ctr">
              <a:solidFill>
                <a:srgbClr val="05A37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243121">
                <a:defRPr/>
              </a:pPr>
              <a:r>
                <a:rPr lang="en-US" sz="1632" kern="0" dirty="0">
                  <a:solidFill>
                    <a:prstClr val="white"/>
                  </a:solidFill>
                  <a:latin typeface="+mj-lt"/>
                  <a:cs typeface="Segoe UI Light" panose="020B0502040204020203" pitchFamily="34" charset="0"/>
                </a:rPr>
                <a:t>Gateway</a:t>
              </a:r>
            </a:p>
          </p:txBody>
        </p:sp>
        <p:cxnSp>
          <p:nvCxnSpPr>
            <p:cNvPr id="160" name="Straight Connector 5">
              <a:extLst>
                <a:ext uri="{FF2B5EF4-FFF2-40B4-BE49-F238E27FC236}">
                  <a16:creationId xmlns:a16="http://schemas.microsoft.com/office/drawing/2014/main" id="{93DF4B18-CDFA-406A-8632-1B8B10BAE651}"/>
                </a:ext>
              </a:extLst>
            </p:cNvPr>
            <p:cNvCxnSpPr/>
            <p:nvPr/>
          </p:nvCxnSpPr>
          <p:spPr>
            <a:xfrm>
              <a:off x="2769839" y="3893163"/>
              <a:ext cx="4976930" cy="1118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lgDash"/>
              <a:miter lim="800000"/>
            </a:ln>
            <a:effectLst/>
          </p:spPr>
        </p:cxnSp>
        <p:sp>
          <p:nvSpPr>
            <p:cNvPr id="161" name="Rectangle 6">
              <a:extLst>
                <a:ext uri="{FF2B5EF4-FFF2-40B4-BE49-F238E27FC236}">
                  <a16:creationId xmlns:a16="http://schemas.microsoft.com/office/drawing/2014/main" id="{217E4C86-5634-447E-B72B-419195DAE0AC}"/>
                </a:ext>
              </a:extLst>
            </p:cNvPr>
            <p:cNvSpPr/>
            <p:nvPr/>
          </p:nvSpPr>
          <p:spPr>
            <a:xfrm>
              <a:off x="3993147" y="1580436"/>
              <a:ext cx="3564180" cy="109175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defTabSz="1243121">
                <a:defRPr/>
              </a:pPr>
              <a:r>
                <a:rPr lang="en-US" sz="2000" kern="0" dirty="0">
                  <a:solidFill>
                    <a:prstClr val="white"/>
                  </a:solidFill>
                  <a:latin typeface="+mj-lt"/>
                  <a:cs typeface="Segoe UI Light" panose="020B0502040204020203" pitchFamily="34" charset="0"/>
                </a:rPr>
                <a:t>Cloud Service</a:t>
              </a:r>
            </a:p>
          </p:txBody>
        </p:sp>
        <p:cxnSp>
          <p:nvCxnSpPr>
            <p:cNvPr id="162" name="Straight Arrow Connector 7">
              <a:extLst>
                <a:ext uri="{FF2B5EF4-FFF2-40B4-BE49-F238E27FC236}">
                  <a16:creationId xmlns:a16="http://schemas.microsoft.com/office/drawing/2014/main" id="{225211BA-509C-4DDD-91F7-DDB2F67392C6}"/>
                </a:ext>
              </a:extLst>
            </p:cNvPr>
            <p:cNvCxnSpPr>
              <a:stCxn id="163" idx="1"/>
              <a:endCxn id="159" idx="2"/>
            </p:cNvCxnSpPr>
            <p:nvPr/>
          </p:nvCxnSpPr>
          <p:spPr>
            <a:xfrm flipH="1" flipV="1">
              <a:off x="5598286" y="5236399"/>
              <a:ext cx="7580" cy="69106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an 8">
              <a:extLst>
                <a:ext uri="{FF2B5EF4-FFF2-40B4-BE49-F238E27FC236}">
                  <a16:creationId xmlns:a16="http://schemas.microsoft.com/office/drawing/2014/main" id="{9E2311BE-46BA-4D8B-B8DB-36317D18131D}"/>
                </a:ext>
              </a:extLst>
            </p:cNvPr>
            <p:cNvSpPr/>
            <p:nvPr/>
          </p:nvSpPr>
          <p:spPr>
            <a:xfrm>
              <a:off x="5258303" y="5927459"/>
              <a:ext cx="695127" cy="669678"/>
            </a:xfrm>
            <a:prstGeom prst="can">
              <a:avLst/>
            </a:prstGeom>
            <a:solidFill>
              <a:srgbClr val="FFB900"/>
            </a:solidFill>
            <a:ln w="6350" cap="flat" cmpd="sng" algn="ctr">
              <a:solidFill>
                <a:srgbClr val="F8982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43121">
                <a:defRPr/>
              </a:pPr>
              <a:r>
                <a:rPr lang="en-US" sz="1632" kern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DB</a:t>
              </a:r>
            </a:p>
          </p:txBody>
        </p:sp>
        <p:sp>
          <p:nvSpPr>
            <p:cNvPr id="164" name="Rectangle 9">
              <a:extLst>
                <a:ext uri="{FF2B5EF4-FFF2-40B4-BE49-F238E27FC236}">
                  <a16:creationId xmlns:a16="http://schemas.microsoft.com/office/drawing/2014/main" id="{6457E673-EE67-40F9-88EA-C0BC8FFB5762}"/>
                </a:ext>
              </a:extLst>
            </p:cNvPr>
            <p:cNvSpPr/>
            <p:nvPr/>
          </p:nvSpPr>
          <p:spPr>
            <a:xfrm>
              <a:off x="5917678" y="2076937"/>
              <a:ext cx="1586021" cy="526218"/>
            </a:xfrm>
            <a:prstGeom prst="rect">
              <a:avLst/>
            </a:prstGeom>
            <a:solidFill>
              <a:srgbClr val="2098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43121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+mj-lt"/>
                  <a:cs typeface="Segoe UI Light" panose="020B0502040204020203" pitchFamily="34" charset="0"/>
                </a:rPr>
                <a:t>Data Movement Service</a:t>
              </a: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4F448A0-6B4F-4C6C-8ED1-AE1888BA7462}"/>
              </a:ext>
            </a:extLst>
          </p:cNvPr>
          <p:cNvCxnSpPr>
            <a:cxnSpLocks/>
            <a:endCxn id="138" idx="0"/>
          </p:cNvCxnSpPr>
          <p:nvPr/>
        </p:nvCxnSpPr>
        <p:spPr>
          <a:xfrm flipH="1">
            <a:off x="9817818" y="2028129"/>
            <a:ext cx="1159283" cy="10719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021A161-DB82-4B79-88BF-B66EACF8E29D}"/>
              </a:ext>
            </a:extLst>
          </p:cNvPr>
          <p:cNvSpPr/>
          <p:nvPr/>
        </p:nvSpPr>
        <p:spPr>
          <a:xfrm>
            <a:off x="8972991" y="3100063"/>
            <a:ext cx="1689654" cy="60471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Azure Service Bus Channel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9383F85-7268-4573-BDFF-47B2CF2BDCB7}"/>
              </a:ext>
            </a:extLst>
          </p:cNvPr>
          <p:cNvCxnSpPr>
            <a:cxnSpLocks/>
            <a:stCxn id="138" idx="2"/>
          </p:cNvCxnSpPr>
          <p:nvPr/>
        </p:nvCxnSpPr>
        <p:spPr>
          <a:xfrm flipH="1">
            <a:off x="9815882" y="3704778"/>
            <a:ext cx="1935" cy="5174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C04B6213-1E07-4B4A-8C38-7FC3750A771E}"/>
              </a:ext>
            </a:extLst>
          </p:cNvPr>
          <p:cNvSpPr/>
          <p:nvPr/>
        </p:nvSpPr>
        <p:spPr>
          <a:xfrm>
            <a:off x="8809834" y="4430667"/>
            <a:ext cx="215714" cy="2050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latin typeface="+mj-lt"/>
              </a:rPr>
              <a:t>1</a:t>
            </a:r>
          </a:p>
        </p:txBody>
      </p:sp>
      <p:sp>
        <p:nvSpPr>
          <p:cNvPr id="141" name="Flowchart: Magnetic Disk 140">
            <a:extLst>
              <a:ext uri="{FF2B5EF4-FFF2-40B4-BE49-F238E27FC236}">
                <a16:creationId xmlns:a16="http://schemas.microsoft.com/office/drawing/2014/main" id="{CD58E497-EEDF-4B94-923C-633478842666}"/>
              </a:ext>
            </a:extLst>
          </p:cNvPr>
          <p:cNvSpPr/>
          <p:nvPr/>
        </p:nvSpPr>
        <p:spPr>
          <a:xfrm>
            <a:off x="10007053" y="4430672"/>
            <a:ext cx="571589" cy="416925"/>
          </a:xfrm>
          <a:prstGeom prst="flowChartMagneticDisk">
            <a:avLst/>
          </a:prstGeom>
          <a:solidFill>
            <a:schemeClr val="bg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+mj-lt"/>
              </a:rPr>
              <a:t>cred</a:t>
            </a:r>
            <a:endParaRPr lang="en-US" sz="1866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2" name="Flowchart: Magnetic Disk 141">
            <a:extLst>
              <a:ext uri="{FF2B5EF4-FFF2-40B4-BE49-F238E27FC236}">
                <a16:creationId xmlns:a16="http://schemas.microsoft.com/office/drawing/2014/main" id="{3764EBA8-B5D6-48B0-A452-4EA13A7AFDC3}"/>
              </a:ext>
            </a:extLst>
          </p:cNvPr>
          <p:cNvSpPr/>
          <p:nvPr/>
        </p:nvSpPr>
        <p:spPr>
          <a:xfrm>
            <a:off x="11261315" y="989468"/>
            <a:ext cx="571589" cy="41692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>
                <a:solidFill>
                  <a:schemeClr val="tx1"/>
                </a:solidFill>
                <a:latin typeface="+mj-lt"/>
              </a:rPr>
              <a:t>cred</a:t>
            </a:r>
            <a:endParaRPr lang="en-US" sz="1866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DF336B-404D-49DE-A648-389822C5D8EE}"/>
              </a:ext>
            </a:extLst>
          </p:cNvPr>
          <p:cNvSpPr/>
          <p:nvPr/>
        </p:nvSpPr>
        <p:spPr>
          <a:xfrm>
            <a:off x="10606218" y="4534892"/>
            <a:ext cx="189235" cy="2353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latin typeface="+mj-lt"/>
              </a:rPr>
              <a:t>2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60B3361-D21D-41ED-A019-C3F27A3DE467}"/>
              </a:ext>
            </a:extLst>
          </p:cNvPr>
          <p:cNvSpPr/>
          <p:nvPr/>
        </p:nvSpPr>
        <p:spPr>
          <a:xfrm>
            <a:off x="11100070" y="1149759"/>
            <a:ext cx="189235" cy="2353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latin typeface="+mj-lt"/>
              </a:rPr>
              <a:t>2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1A3E11C-4F59-4A5F-9E8D-6104AD7C9178}"/>
              </a:ext>
            </a:extLst>
          </p:cNvPr>
          <p:cNvSpPr/>
          <p:nvPr/>
        </p:nvSpPr>
        <p:spPr>
          <a:xfrm>
            <a:off x="8259695" y="1454052"/>
            <a:ext cx="1400515" cy="570548"/>
          </a:xfrm>
          <a:prstGeom prst="rect">
            <a:avLst/>
          </a:prstGeom>
          <a:solidFill>
            <a:srgbClr val="2098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43121">
              <a:defRPr/>
            </a:pPr>
            <a:r>
              <a:rPr lang="en-US" sz="1632" kern="0" dirty="0">
                <a:solidFill>
                  <a:prstClr val="white"/>
                </a:solidFill>
                <a:latin typeface="+mj-lt"/>
                <a:cs typeface="Segoe UI Light" panose="020B0502040204020203" pitchFamily="34" charset="0"/>
              </a:rPr>
              <a:t>Scheduler Service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F8A53DD-4F92-4183-9272-F3230EBDC2D0}"/>
              </a:ext>
            </a:extLst>
          </p:cNvPr>
          <p:cNvCxnSpPr>
            <a:cxnSpLocks/>
            <a:stCxn id="145" idx="3"/>
          </p:cNvCxnSpPr>
          <p:nvPr/>
        </p:nvCxnSpPr>
        <p:spPr>
          <a:xfrm>
            <a:off x="9660207" y="1739327"/>
            <a:ext cx="489083" cy="7085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C2F02132-9D06-4166-8781-55FCD5748813}"/>
              </a:ext>
            </a:extLst>
          </p:cNvPr>
          <p:cNvSpPr/>
          <p:nvPr/>
        </p:nvSpPr>
        <p:spPr>
          <a:xfrm>
            <a:off x="9812679" y="1469218"/>
            <a:ext cx="189235" cy="2353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latin typeface="+mj-lt"/>
              </a:rPr>
              <a:t>3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3CA17DD-2D2A-4EA0-8396-32D88300A473}"/>
              </a:ext>
            </a:extLst>
          </p:cNvPr>
          <p:cNvSpPr/>
          <p:nvPr/>
        </p:nvSpPr>
        <p:spPr>
          <a:xfrm>
            <a:off x="10481794" y="2540218"/>
            <a:ext cx="189235" cy="2353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latin typeface="+mj-lt"/>
              </a:rPr>
              <a:t>4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E811804-06E0-40FE-9F97-4932F25A5823}"/>
              </a:ext>
            </a:extLst>
          </p:cNvPr>
          <p:cNvSpPr/>
          <p:nvPr/>
        </p:nvSpPr>
        <p:spPr>
          <a:xfrm>
            <a:off x="9909182" y="3852425"/>
            <a:ext cx="189235" cy="2353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latin typeface="+mj-lt"/>
              </a:rPr>
              <a:t>5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4DB6CEA5-9B26-4F1A-836C-D680DD5BD256}"/>
              </a:ext>
            </a:extLst>
          </p:cNvPr>
          <p:cNvSpPr/>
          <p:nvPr/>
        </p:nvSpPr>
        <p:spPr>
          <a:xfrm>
            <a:off x="9845733" y="5099875"/>
            <a:ext cx="189235" cy="2353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latin typeface="+mj-lt"/>
              </a:rPr>
              <a:t>6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C782C23F-0FEB-4E40-B770-52BA6CAF8C38}"/>
              </a:ext>
            </a:extLst>
          </p:cNvPr>
          <p:cNvSpPr/>
          <p:nvPr/>
        </p:nvSpPr>
        <p:spPr>
          <a:xfrm>
            <a:off x="9550618" y="3860683"/>
            <a:ext cx="189235" cy="2353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latin typeface="+mj-lt"/>
              </a:rPr>
              <a:t>7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32D66D4-9EB7-446E-B6A1-DBF7FED20BA6}"/>
              </a:ext>
            </a:extLst>
          </p:cNvPr>
          <p:cNvGrpSpPr/>
          <p:nvPr/>
        </p:nvGrpSpPr>
        <p:grpSpPr>
          <a:xfrm>
            <a:off x="7217183" y="5457445"/>
            <a:ext cx="1488950" cy="847121"/>
            <a:chOff x="2927465" y="5236638"/>
            <a:chExt cx="1470768" cy="865618"/>
          </a:xfrm>
          <a:solidFill>
            <a:schemeClr val="tx2"/>
          </a:solidFill>
        </p:grpSpPr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10F65C5-F592-48FD-BB5E-8FE99A9FB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7465" y="5236638"/>
              <a:ext cx="360348" cy="865616"/>
            </a:xfrm>
            <a:custGeom>
              <a:avLst/>
              <a:gdLst>
                <a:gd name="T0" fmla="*/ 0 w 184"/>
                <a:gd name="T1" fmla="*/ 0 h 442"/>
                <a:gd name="T2" fmla="*/ 0 w 184"/>
                <a:gd name="T3" fmla="*/ 442 h 442"/>
                <a:gd name="T4" fmla="*/ 184 w 184"/>
                <a:gd name="T5" fmla="*/ 442 h 442"/>
                <a:gd name="T6" fmla="*/ 184 w 184"/>
                <a:gd name="T7" fmla="*/ 0 h 442"/>
                <a:gd name="T8" fmla="*/ 0 w 184"/>
                <a:gd name="T9" fmla="*/ 0 h 442"/>
                <a:gd name="T10" fmla="*/ 85 w 184"/>
                <a:gd name="T11" fmla="*/ 370 h 442"/>
                <a:gd name="T12" fmla="*/ 19 w 184"/>
                <a:gd name="T13" fmla="*/ 370 h 442"/>
                <a:gd name="T14" fmla="*/ 19 w 184"/>
                <a:gd name="T15" fmla="*/ 310 h 442"/>
                <a:gd name="T16" fmla="*/ 85 w 184"/>
                <a:gd name="T17" fmla="*/ 310 h 442"/>
                <a:gd name="T18" fmla="*/ 85 w 184"/>
                <a:gd name="T19" fmla="*/ 370 h 442"/>
                <a:gd name="T20" fmla="*/ 85 w 184"/>
                <a:gd name="T21" fmla="*/ 296 h 442"/>
                <a:gd name="T22" fmla="*/ 19 w 184"/>
                <a:gd name="T23" fmla="*/ 296 h 442"/>
                <a:gd name="T24" fmla="*/ 19 w 184"/>
                <a:gd name="T25" fmla="*/ 237 h 442"/>
                <a:gd name="T26" fmla="*/ 85 w 184"/>
                <a:gd name="T27" fmla="*/ 237 h 442"/>
                <a:gd name="T28" fmla="*/ 85 w 184"/>
                <a:gd name="T29" fmla="*/ 296 h 442"/>
                <a:gd name="T30" fmla="*/ 85 w 184"/>
                <a:gd name="T31" fmla="*/ 223 h 442"/>
                <a:gd name="T32" fmla="*/ 19 w 184"/>
                <a:gd name="T33" fmla="*/ 223 h 442"/>
                <a:gd name="T34" fmla="*/ 19 w 184"/>
                <a:gd name="T35" fmla="*/ 164 h 442"/>
                <a:gd name="T36" fmla="*/ 85 w 184"/>
                <a:gd name="T37" fmla="*/ 164 h 442"/>
                <a:gd name="T38" fmla="*/ 85 w 184"/>
                <a:gd name="T39" fmla="*/ 223 h 442"/>
                <a:gd name="T40" fmla="*/ 85 w 184"/>
                <a:gd name="T41" fmla="*/ 151 h 442"/>
                <a:gd name="T42" fmla="*/ 19 w 184"/>
                <a:gd name="T43" fmla="*/ 151 h 442"/>
                <a:gd name="T44" fmla="*/ 19 w 184"/>
                <a:gd name="T45" fmla="*/ 91 h 442"/>
                <a:gd name="T46" fmla="*/ 85 w 184"/>
                <a:gd name="T47" fmla="*/ 91 h 442"/>
                <a:gd name="T48" fmla="*/ 85 w 184"/>
                <a:gd name="T49" fmla="*/ 151 h 442"/>
                <a:gd name="T50" fmla="*/ 85 w 184"/>
                <a:gd name="T51" fmla="*/ 78 h 442"/>
                <a:gd name="T52" fmla="*/ 19 w 184"/>
                <a:gd name="T53" fmla="*/ 78 h 442"/>
                <a:gd name="T54" fmla="*/ 19 w 184"/>
                <a:gd name="T55" fmla="*/ 18 h 442"/>
                <a:gd name="T56" fmla="*/ 85 w 184"/>
                <a:gd name="T57" fmla="*/ 18 h 442"/>
                <a:gd name="T58" fmla="*/ 85 w 184"/>
                <a:gd name="T59" fmla="*/ 78 h 442"/>
                <a:gd name="T60" fmla="*/ 164 w 184"/>
                <a:gd name="T61" fmla="*/ 370 h 442"/>
                <a:gd name="T62" fmla="*/ 99 w 184"/>
                <a:gd name="T63" fmla="*/ 370 h 442"/>
                <a:gd name="T64" fmla="*/ 99 w 184"/>
                <a:gd name="T65" fmla="*/ 310 h 442"/>
                <a:gd name="T66" fmla="*/ 164 w 184"/>
                <a:gd name="T67" fmla="*/ 310 h 442"/>
                <a:gd name="T68" fmla="*/ 164 w 184"/>
                <a:gd name="T69" fmla="*/ 370 h 442"/>
                <a:gd name="T70" fmla="*/ 164 w 184"/>
                <a:gd name="T71" fmla="*/ 296 h 442"/>
                <a:gd name="T72" fmla="*/ 99 w 184"/>
                <a:gd name="T73" fmla="*/ 296 h 442"/>
                <a:gd name="T74" fmla="*/ 99 w 184"/>
                <a:gd name="T75" fmla="*/ 237 h 442"/>
                <a:gd name="T76" fmla="*/ 164 w 184"/>
                <a:gd name="T77" fmla="*/ 237 h 442"/>
                <a:gd name="T78" fmla="*/ 164 w 184"/>
                <a:gd name="T79" fmla="*/ 296 h 442"/>
                <a:gd name="T80" fmla="*/ 164 w 184"/>
                <a:gd name="T81" fmla="*/ 223 h 442"/>
                <a:gd name="T82" fmla="*/ 99 w 184"/>
                <a:gd name="T83" fmla="*/ 223 h 442"/>
                <a:gd name="T84" fmla="*/ 99 w 184"/>
                <a:gd name="T85" fmla="*/ 164 h 442"/>
                <a:gd name="T86" fmla="*/ 164 w 184"/>
                <a:gd name="T87" fmla="*/ 164 h 442"/>
                <a:gd name="T88" fmla="*/ 164 w 184"/>
                <a:gd name="T89" fmla="*/ 223 h 442"/>
                <a:gd name="T90" fmla="*/ 164 w 184"/>
                <a:gd name="T91" fmla="*/ 151 h 442"/>
                <a:gd name="T92" fmla="*/ 99 w 184"/>
                <a:gd name="T93" fmla="*/ 151 h 442"/>
                <a:gd name="T94" fmla="*/ 99 w 184"/>
                <a:gd name="T95" fmla="*/ 91 h 442"/>
                <a:gd name="T96" fmla="*/ 164 w 184"/>
                <a:gd name="T97" fmla="*/ 91 h 442"/>
                <a:gd name="T98" fmla="*/ 164 w 184"/>
                <a:gd name="T99" fmla="*/ 151 h 442"/>
                <a:gd name="T100" fmla="*/ 164 w 184"/>
                <a:gd name="T101" fmla="*/ 78 h 442"/>
                <a:gd name="T102" fmla="*/ 99 w 184"/>
                <a:gd name="T103" fmla="*/ 78 h 442"/>
                <a:gd name="T104" fmla="*/ 99 w 184"/>
                <a:gd name="T105" fmla="*/ 18 h 442"/>
                <a:gd name="T106" fmla="*/ 164 w 184"/>
                <a:gd name="T107" fmla="*/ 18 h 442"/>
                <a:gd name="T108" fmla="*/ 164 w 184"/>
                <a:gd name="T109" fmla="*/ 7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" h="442">
                  <a:moveTo>
                    <a:pt x="0" y="0"/>
                  </a:moveTo>
                  <a:lnTo>
                    <a:pt x="0" y="442"/>
                  </a:lnTo>
                  <a:lnTo>
                    <a:pt x="184" y="442"/>
                  </a:lnTo>
                  <a:lnTo>
                    <a:pt x="184" y="0"/>
                  </a:lnTo>
                  <a:lnTo>
                    <a:pt x="0" y="0"/>
                  </a:lnTo>
                  <a:close/>
                  <a:moveTo>
                    <a:pt x="85" y="370"/>
                  </a:moveTo>
                  <a:lnTo>
                    <a:pt x="19" y="370"/>
                  </a:lnTo>
                  <a:lnTo>
                    <a:pt x="19" y="310"/>
                  </a:lnTo>
                  <a:lnTo>
                    <a:pt x="85" y="310"/>
                  </a:lnTo>
                  <a:lnTo>
                    <a:pt x="85" y="370"/>
                  </a:lnTo>
                  <a:close/>
                  <a:moveTo>
                    <a:pt x="85" y="296"/>
                  </a:moveTo>
                  <a:lnTo>
                    <a:pt x="19" y="296"/>
                  </a:lnTo>
                  <a:lnTo>
                    <a:pt x="19" y="237"/>
                  </a:lnTo>
                  <a:lnTo>
                    <a:pt x="85" y="237"/>
                  </a:lnTo>
                  <a:lnTo>
                    <a:pt x="85" y="296"/>
                  </a:lnTo>
                  <a:close/>
                  <a:moveTo>
                    <a:pt x="85" y="223"/>
                  </a:moveTo>
                  <a:lnTo>
                    <a:pt x="19" y="223"/>
                  </a:lnTo>
                  <a:lnTo>
                    <a:pt x="19" y="164"/>
                  </a:lnTo>
                  <a:lnTo>
                    <a:pt x="85" y="164"/>
                  </a:lnTo>
                  <a:lnTo>
                    <a:pt x="85" y="223"/>
                  </a:lnTo>
                  <a:close/>
                  <a:moveTo>
                    <a:pt x="85" y="151"/>
                  </a:moveTo>
                  <a:lnTo>
                    <a:pt x="19" y="151"/>
                  </a:lnTo>
                  <a:lnTo>
                    <a:pt x="19" y="91"/>
                  </a:lnTo>
                  <a:lnTo>
                    <a:pt x="85" y="91"/>
                  </a:lnTo>
                  <a:lnTo>
                    <a:pt x="85" y="151"/>
                  </a:lnTo>
                  <a:close/>
                  <a:moveTo>
                    <a:pt x="85" y="78"/>
                  </a:moveTo>
                  <a:lnTo>
                    <a:pt x="19" y="78"/>
                  </a:lnTo>
                  <a:lnTo>
                    <a:pt x="19" y="18"/>
                  </a:lnTo>
                  <a:lnTo>
                    <a:pt x="85" y="18"/>
                  </a:lnTo>
                  <a:lnTo>
                    <a:pt x="85" y="78"/>
                  </a:lnTo>
                  <a:close/>
                  <a:moveTo>
                    <a:pt x="164" y="370"/>
                  </a:moveTo>
                  <a:lnTo>
                    <a:pt x="99" y="370"/>
                  </a:lnTo>
                  <a:lnTo>
                    <a:pt x="99" y="310"/>
                  </a:lnTo>
                  <a:lnTo>
                    <a:pt x="164" y="310"/>
                  </a:lnTo>
                  <a:lnTo>
                    <a:pt x="164" y="370"/>
                  </a:lnTo>
                  <a:close/>
                  <a:moveTo>
                    <a:pt x="164" y="296"/>
                  </a:moveTo>
                  <a:lnTo>
                    <a:pt x="99" y="296"/>
                  </a:lnTo>
                  <a:lnTo>
                    <a:pt x="99" y="237"/>
                  </a:lnTo>
                  <a:lnTo>
                    <a:pt x="164" y="237"/>
                  </a:lnTo>
                  <a:lnTo>
                    <a:pt x="164" y="296"/>
                  </a:lnTo>
                  <a:close/>
                  <a:moveTo>
                    <a:pt x="164" y="223"/>
                  </a:moveTo>
                  <a:lnTo>
                    <a:pt x="99" y="223"/>
                  </a:lnTo>
                  <a:lnTo>
                    <a:pt x="99" y="164"/>
                  </a:lnTo>
                  <a:lnTo>
                    <a:pt x="164" y="164"/>
                  </a:lnTo>
                  <a:lnTo>
                    <a:pt x="164" y="223"/>
                  </a:lnTo>
                  <a:close/>
                  <a:moveTo>
                    <a:pt x="164" y="151"/>
                  </a:moveTo>
                  <a:lnTo>
                    <a:pt x="99" y="151"/>
                  </a:lnTo>
                  <a:lnTo>
                    <a:pt x="99" y="91"/>
                  </a:lnTo>
                  <a:lnTo>
                    <a:pt x="164" y="91"/>
                  </a:lnTo>
                  <a:lnTo>
                    <a:pt x="164" y="151"/>
                  </a:lnTo>
                  <a:close/>
                  <a:moveTo>
                    <a:pt x="164" y="78"/>
                  </a:moveTo>
                  <a:lnTo>
                    <a:pt x="99" y="78"/>
                  </a:lnTo>
                  <a:lnTo>
                    <a:pt x="99" y="18"/>
                  </a:lnTo>
                  <a:lnTo>
                    <a:pt x="164" y="18"/>
                  </a:lnTo>
                  <a:lnTo>
                    <a:pt x="164" y="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9580" tIns="44788" rIns="89580" bIns="447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9pPr>
            </a:lstStyle>
            <a:p>
              <a:pPr defTabSz="913326">
                <a:defRPr/>
              </a:pPr>
              <a:endParaRPr lang="en-US" sz="2353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3FABD461-1C40-42A2-A5E8-3814B52AE9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3066" y="5236638"/>
              <a:ext cx="321181" cy="865616"/>
            </a:xfrm>
            <a:custGeom>
              <a:avLst/>
              <a:gdLst>
                <a:gd name="T0" fmla="*/ 148 w 164"/>
                <a:gd name="T1" fmla="*/ 181 h 442"/>
                <a:gd name="T2" fmla="*/ 148 w 164"/>
                <a:gd name="T3" fmla="*/ 136 h 442"/>
                <a:gd name="T4" fmla="*/ 123 w 164"/>
                <a:gd name="T5" fmla="*/ 136 h 442"/>
                <a:gd name="T6" fmla="*/ 123 w 164"/>
                <a:gd name="T7" fmla="*/ 84 h 442"/>
                <a:gd name="T8" fmla="*/ 101 w 164"/>
                <a:gd name="T9" fmla="*/ 84 h 442"/>
                <a:gd name="T10" fmla="*/ 101 w 164"/>
                <a:gd name="T11" fmla="*/ 45 h 442"/>
                <a:gd name="T12" fmla="*/ 87 w 164"/>
                <a:gd name="T13" fmla="*/ 45 h 442"/>
                <a:gd name="T14" fmla="*/ 87 w 164"/>
                <a:gd name="T15" fmla="*/ 0 h 442"/>
                <a:gd name="T16" fmla="*/ 77 w 164"/>
                <a:gd name="T17" fmla="*/ 0 h 442"/>
                <a:gd name="T18" fmla="*/ 77 w 164"/>
                <a:gd name="T19" fmla="*/ 45 h 442"/>
                <a:gd name="T20" fmla="*/ 63 w 164"/>
                <a:gd name="T21" fmla="*/ 45 h 442"/>
                <a:gd name="T22" fmla="*/ 63 w 164"/>
                <a:gd name="T23" fmla="*/ 84 h 442"/>
                <a:gd name="T24" fmla="*/ 41 w 164"/>
                <a:gd name="T25" fmla="*/ 84 h 442"/>
                <a:gd name="T26" fmla="*/ 41 w 164"/>
                <a:gd name="T27" fmla="*/ 136 h 442"/>
                <a:gd name="T28" fmla="*/ 16 w 164"/>
                <a:gd name="T29" fmla="*/ 136 h 442"/>
                <a:gd name="T30" fmla="*/ 16 w 164"/>
                <a:gd name="T31" fmla="*/ 181 h 442"/>
                <a:gd name="T32" fmla="*/ 0 w 164"/>
                <a:gd name="T33" fmla="*/ 181 h 442"/>
                <a:gd name="T34" fmla="*/ 0 w 164"/>
                <a:gd name="T35" fmla="*/ 442 h 442"/>
                <a:gd name="T36" fmla="*/ 164 w 164"/>
                <a:gd name="T37" fmla="*/ 442 h 442"/>
                <a:gd name="T38" fmla="*/ 164 w 164"/>
                <a:gd name="T39" fmla="*/ 181 h 442"/>
                <a:gd name="T40" fmla="*/ 148 w 164"/>
                <a:gd name="T41" fmla="*/ 181 h 442"/>
                <a:gd name="T42" fmla="*/ 16 w 164"/>
                <a:gd name="T43" fmla="*/ 207 h 442"/>
                <a:gd name="T44" fmla="*/ 82 w 164"/>
                <a:gd name="T45" fmla="*/ 207 h 442"/>
                <a:gd name="T46" fmla="*/ 82 w 164"/>
                <a:gd name="T47" fmla="*/ 266 h 442"/>
                <a:gd name="T48" fmla="*/ 16 w 164"/>
                <a:gd name="T49" fmla="*/ 266 h 442"/>
                <a:gd name="T50" fmla="*/ 16 w 164"/>
                <a:gd name="T51" fmla="*/ 207 h 442"/>
                <a:gd name="T52" fmla="*/ 82 w 164"/>
                <a:gd name="T53" fmla="*/ 411 h 442"/>
                <a:gd name="T54" fmla="*/ 16 w 164"/>
                <a:gd name="T55" fmla="*/ 411 h 442"/>
                <a:gd name="T56" fmla="*/ 16 w 164"/>
                <a:gd name="T57" fmla="*/ 352 h 442"/>
                <a:gd name="T58" fmla="*/ 82 w 164"/>
                <a:gd name="T59" fmla="*/ 352 h 442"/>
                <a:gd name="T60" fmla="*/ 82 w 164"/>
                <a:gd name="T61" fmla="*/ 411 h 442"/>
                <a:gd name="T62" fmla="*/ 148 w 164"/>
                <a:gd name="T63" fmla="*/ 340 h 442"/>
                <a:gd name="T64" fmla="*/ 82 w 164"/>
                <a:gd name="T65" fmla="*/ 340 h 442"/>
                <a:gd name="T66" fmla="*/ 82 w 164"/>
                <a:gd name="T67" fmla="*/ 280 h 442"/>
                <a:gd name="T68" fmla="*/ 148 w 164"/>
                <a:gd name="T69" fmla="*/ 280 h 442"/>
                <a:gd name="T70" fmla="*/ 148 w 164"/>
                <a:gd name="T71" fmla="*/ 34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442">
                  <a:moveTo>
                    <a:pt x="148" y="181"/>
                  </a:moveTo>
                  <a:lnTo>
                    <a:pt x="148" y="136"/>
                  </a:lnTo>
                  <a:lnTo>
                    <a:pt x="123" y="136"/>
                  </a:lnTo>
                  <a:lnTo>
                    <a:pt x="123" y="84"/>
                  </a:lnTo>
                  <a:lnTo>
                    <a:pt x="101" y="84"/>
                  </a:lnTo>
                  <a:lnTo>
                    <a:pt x="101" y="45"/>
                  </a:lnTo>
                  <a:lnTo>
                    <a:pt x="87" y="45"/>
                  </a:lnTo>
                  <a:lnTo>
                    <a:pt x="87" y="0"/>
                  </a:lnTo>
                  <a:lnTo>
                    <a:pt x="77" y="0"/>
                  </a:lnTo>
                  <a:lnTo>
                    <a:pt x="77" y="45"/>
                  </a:lnTo>
                  <a:lnTo>
                    <a:pt x="63" y="45"/>
                  </a:lnTo>
                  <a:lnTo>
                    <a:pt x="63" y="84"/>
                  </a:lnTo>
                  <a:lnTo>
                    <a:pt x="41" y="84"/>
                  </a:lnTo>
                  <a:lnTo>
                    <a:pt x="41" y="136"/>
                  </a:lnTo>
                  <a:lnTo>
                    <a:pt x="16" y="136"/>
                  </a:lnTo>
                  <a:lnTo>
                    <a:pt x="16" y="181"/>
                  </a:lnTo>
                  <a:lnTo>
                    <a:pt x="0" y="181"/>
                  </a:lnTo>
                  <a:lnTo>
                    <a:pt x="0" y="442"/>
                  </a:lnTo>
                  <a:lnTo>
                    <a:pt x="164" y="442"/>
                  </a:lnTo>
                  <a:lnTo>
                    <a:pt x="164" y="181"/>
                  </a:lnTo>
                  <a:lnTo>
                    <a:pt x="148" y="181"/>
                  </a:lnTo>
                  <a:close/>
                  <a:moveTo>
                    <a:pt x="16" y="207"/>
                  </a:moveTo>
                  <a:lnTo>
                    <a:pt x="82" y="207"/>
                  </a:lnTo>
                  <a:lnTo>
                    <a:pt x="82" y="266"/>
                  </a:lnTo>
                  <a:lnTo>
                    <a:pt x="16" y="266"/>
                  </a:lnTo>
                  <a:lnTo>
                    <a:pt x="16" y="207"/>
                  </a:lnTo>
                  <a:close/>
                  <a:moveTo>
                    <a:pt x="82" y="411"/>
                  </a:moveTo>
                  <a:lnTo>
                    <a:pt x="16" y="411"/>
                  </a:lnTo>
                  <a:lnTo>
                    <a:pt x="16" y="352"/>
                  </a:lnTo>
                  <a:lnTo>
                    <a:pt x="82" y="352"/>
                  </a:lnTo>
                  <a:lnTo>
                    <a:pt x="82" y="411"/>
                  </a:lnTo>
                  <a:close/>
                  <a:moveTo>
                    <a:pt x="148" y="340"/>
                  </a:moveTo>
                  <a:lnTo>
                    <a:pt x="82" y="340"/>
                  </a:lnTo>
                  <a:lnTo>
                    <a:pt x="82" y="280"/>
                  </a:lnTo>
                  <a:lnTo>
                    <a:pt x="148" y="280"/>
                  </a:lnTo>
                  <a:lnTo>
                    <a:pt x="148" y="3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9580" tIns="44788" rIns="89580" bIns="447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9pPr>
            </a:lstStyle>
            <a:p>
              <a:pPr defTabSz="913326">
                <a:defRPr/>
              </a:pPr>
              <a:endParaRPr lang="en-US" sz="2353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1E62F2F0-4014-40A8-8BDD-28E95FA62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052" y="5424647"/>
              <a:ext cx="321181" cy="677609"/>
            </a:xfrm>
            <a:custGeom>
              <a:avLst/>
              <a:gdLst>
                <a:gd name="T0" fmla="*/ 148 w 164"/>
                <a:gd name="T1" fmla="*/ 181 h 346"/>
                <a:gd name="T2" fmla="*/ 148 w 164"/>
                <a:gd name="T3" fmla="*/ 136 h 346"/>
                <a:gd name="T4" fmla="*/ 123 w 164"/>
                <a:gd name="T5" fmla="*/ 136 h 346"/>
                <a:gd name="T6" fmla="*/ 123 w 164"/>
                <a:gd name="T7" fmla="*/ 82 h 346"/>
                <a:gd name="T8" fmla="*/ 101 w 164"/>
                <a:gd name="T9" fmla="*/ 82 h 346"/>
                <a:gd name="T10" fmla="*/ 101 w 164"/>
                <a:gd name="T11" fmla="*/ 45 h 346"/>
                <a:gd name="T12" fmla="*/ 87 w 164"/>
                <a:gd name="T13" fmla="*/ 45 h 346"/>
                <a:gd name="T14" fmla="*/ 87 w 164"/>
                <a:gd name="T15" fmla="*/ 0 h 346"/>
                <a:gd name="T16" fmla="*/ 77 w 164"/>
                <a:gd name="T17" fmla="*/ 0 h 346"/>
                <a:gd name="T18" fmla="*/ 77 w 164"/>
                <a:gd name="T19" fmla="*/ 45 h 346"/>
                <a:gd name="T20" fmla="*/ 63 w 164"/>
                <a:gd name="T21" fmla="*/ 45 h 346"/>
                <a:gd name="T22" fmla="*/ 63 w 164"/>
                <a:gd name="T23" fmla="*/ 82 h 346"/>
                <a:gd name="T24" fmla="*/ 42 w 164"/>
                <a:gd name="T25" fmla="*/ 82 h 346"/>
                <a:gd name="T26" fmla="*/ 42 w 164"/>
                <a:gd name="T27" fmla="*/ 136 h 346"/>
                <a:gd name="T28" fmla="*/ 16 w 164"/>
                <a:gd name="T29" fmla="*/ 136 h 346"/>
                <a:gd name="T30" fmla="*/ 16 w 164"/>
                <a:gd name="T31" fmla="*/ 181 h 346"/>
                <a:gd name="T32" fmla="*/ 0 w 164"/>
                <a:gd name="T33" fmla="*/ 181 h 346"/>
                <a:gd name="T34" fmla="*/ 0 w 164"/>
                <a:gd name="T35" fmla="*/ 346 h 346"/>
                <a:gd name="T36" fmla="*/ 164 w 164"/>
                <a:gd name="T37" fmla="*/ 346 h 346"/>
                <a:gd name="T38" fmla="*/ 164 w 164"/>
                <a:gd name="T39" fmla="*/ 181 h 346"/>
                <a:gd name="T40" fmla="*/ 148 w 164"/>
                <a:gd name="T41" fmla="*/ 181 h 346"/>
                <a:gd name="T42" fmla="*/ 35 w 164"/>
                <a:gd name="T43" fmla="*/ 158 h 346"/>
                <a:gd name="T44" fmla="*/ 82 w 164"/>
                <a:gd name="T45" fmla="*/ 158 h 346"/>
                <a:gd name="T46" fmla="*/ 82 w 164"/>
                <a:gd name="T47" fmla="*/ 200 h 346"/>
                <a:gd name="T48" fmla="*/ 35 w 164"/>
                <a:gd name="T49" fmla="*/ 200 h 346"/>
                <a:gd name="T50" fmla="*/ 35 w 164"/>
                <a:gd name="T51" fmla="*/ 158 h 346"/>
                <a:gd name="T52" fmla="*/ 82 w 164"/>
                <a:gd name="T53" fmla="*/ 302 h 346"/>
                <a:gd name="T54" fmla="*/ 35 w 164"/>
                <a:gd name="T55" fmla="*/ 302 h 346"/>
                <a:gd name="T56" fmla="*/ 35 w 164"/>
                <a:gd name="T57" fmla="*/ 260 h 346"/>
                <a:gd name="T58" fmla="*/ 82 w 164"/>
                <a:gd name="T59" fmla="*/ 260 h 346"/>
                <a:gd name="T60" fmla="*/ 82 w 164"/>
                <a:gd name="T61" fmla="*/ 302 h 346"/>
                <a:gd name="T62" fmla="*/ 129 w 164"/>
                <a:gd name="T63" fmla="*/ 251 h 346"/>
                <a:gd name="T64" fmla="*/ 82 w 164"/>
                <a:gd name="T65" fmla="*/ 251 h 346"/>
                <a:gd name="T66" fmla="*/ 82 w 164"/>
                <a:gd name="T67" fmla="*/ 209 h 346"/>
                <a:gd name="T68" fmla="*/ 129 w 164"/>
                <a:gd name="T69" fmla="*/ 209 h 346"/>
                <a:gd name="T70" fmla="*/ 129 w 164"/>
                <a:gd name="T71" fmla="*/ 2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346">
                  <a:moveTo>
                    <a:pt x="148" y="181"/>
                  </a:moveTo>
                  <a:lnTo>
                    <a:pt x="148" y="136"/>
                  </a:lnTo>
                  <a:lnTo>
                    <a:pt x="123" y="136"/>
                  </a:lnTo>
                  <a:lnTo>
                    <a:pt x="123" y="82"/>
                  </a:lnTo>
                  <a:lnTo>
                    <a:pt x="101" y="82"/>
                  </a:lnTo>
                  <a:lnTo>
                    <a:pt x="101" y="45"/>
                  </a:lnTo>
                  <a:lnTo>
                    <a:pt x="87" y="45"/>
                  </a:lnTo>
                  <a:lnTo>
                    <a:pt x="87" y="0"/>
                  </a:lnTo>
                  <a:lnTo>
                    <a:pt x="77" y="0"/>
                  </a:lnTo>
                  <a:lnTo>
                    <a:pt x="77" y="45"/>
                  </a:lnTo>
                  <a:lnTo>
                    <a:pt x="63" y="45"/>
                  </a:lnTo>
                  <a:lnTo>
                    <a:pt x="63" y="82"/>
                  </a:lnTo>
                  <a:lnTo>
                    <a:pt x="42" y="82"/>
                  </a:lnTo>
                  <a:lnTo>
                    <a:pt x="42" y="136"/>
                  </a:lnTo>
                  <a:lnTo>
                    <a:pt x="16" y="136"/>
                  </a:lnTo>
                  <a:lnTo>
                    <a:pt x="16" y="181"/>
                  </a:lnTo>
                  <a:lnTo>
                    <a:pt x="0" y="181"/>
                  </a:lnTo>
                  <a:lnTo>
                    <a:pt x="0" y="346"/>
                  </a:lnTo>
                  <a:lnTo>
                    <a:pt x="164" y="346"/>
                  </a:lnTo>
                  <a:lnTo>
                    <a:pt x="164" y="181"/>
                  </a:lnTo>
                  <a:lnTo>
                    <a:pt x="148" y="181"/>
                  </a:lnTo>
                  <a:close/>
                  <a:moveTo>
                    <a:pt x="35" y="158"/>
                  </a:moveTo>
                  <a:lnTo>
                    <a:pt x="82" y="158"/>
                  </a:lnTo>
                  <a:lnTo>
                    <a:pt x="82" y="200"/>
                  </a:lnTo>
                  <a:lnTo>
                    <a:pt x="35" y="200"/>
                  </a:lnTo>
                  <a:lnTo>
                    <a:pt x="35" y="158"/>
                  </a:lnTo>
                  <a:close/>
                  <a:moveTo>
                    <a:pt x="82" y="302"/>
                  </a:moveTo>
                  <a:lnTo>
                    <a:pt x="35" y="302"/>
                  </a:lnTo>
                  <a:lnTo>
                    <a:pt x="35" y="260"/>
                  </a:lnTo>
                  <a:lnTo>
                    <a:pt x="82" y="260"/>
                  </a:lnTo>
                  <a:lnTo>
                    <a:pt x="82" y="302"/>
                  </a:lnTo>
                  <a:close/>
                  <a:moveTo>
                    <a:pt x="129" y="251"/>
                  </a:moveTo>
                  <a:lnTo>
                    <a:pt x="82" y="251"/>
                  </a:lnTo>
                  <a:lnTo>
                    <a:pt x="82" y="209"/>
                  </a:lnTo>
                  <a:lnTo>
                    <a:pt x="129" y="209"/>
                  </a:lnTo>
                  <a:lnTo>
                    <a:pt x="129" y="25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89580" tIns="44788" rIns="89580" bIns="447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9pPr>
            </a:lstStyle>
            <a:p>
              <a:pPr defTabSz="913326">
                <a:defRPr/>
              </a:pPr>
              <a:endParaRPr lang="en-US" sz="2353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134D7E8-C827-4055-AA6A-75FADE829C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497" y="5365893"/>
              <a:ext cx="362307" cy="736363"/>
            </a:xfrm>
            <a:custGeom>
              <a:avLst/>
              <a:gdLst>
                <a:gd name="T0" fmla="*/ 0 w 185"/>
                <a:gd name="T1" fmla="*/ 0 h 376"/>
                <a:gd name="T2" fmla="*/ 0 w 185"/>
                <a:gd name="T3" fmla="*/ 376 h 376"/>
                <a:gd name="T4" fmla="*/ 185 w 185"/>
                <a:gd name="T5" fmla="*/ 376 h 376"/>
                <a:gd name="T6" fmla="*/ 185 w 185"/>
                <a:gd name="T7" fmla="*/ 0 h 376"/>
                <a:gd name="T8" fmla="*/ 0 w 185"/>
                <a:gd name="T9" fmla="*/ 0 h 376"/>
                <a:gd name="T10" fmla="*/ 86 w 185"/>
                <a:gd name="T11" fmla="*/ 304 h 376"/>
                <a:gd name="T12" fmla="*/ 20 w 185"/>
                <a:gd name="T13" fmla="*/ 304 h 376"/>
                <a:gd name="T14" fmla="*/ 20 w 185"/>
                <a:gd name="T15" fmla="*/ 244 h 376"/>
                <a:gd name="T16" fmla="*/ 86 w 185"/>
                <a:gd name="T17" fmla="*/ 244 h 376"/>
                <a:gd name="T18" fmla="*/ 86 w 185"/>
                <a:gd name="T19" fmla="*/ 304 h 376"/>
                <a:gd name="T20" fmla="*/ 86 w 185"/>
                <a:gd name="T21" fmla="*/ 230 h 376"/>
                <a:gd name="T22" fmla="*/ 20 w 185"/>
                <a:gd name="T23" fmla="*/ 230 h 376"/>
                <a:gd name="T24" fmla="*/ 20 w 185"/>
                <a:gd name="T25" fmla="*/ 171 h 376"/>
                <a:gd name="T26" fmla="*/ 86 w 185"/>
                <a:gd name="T27" fmla="*/ 171 h 376"/>
                <a:gd name="T28" fmla="*/ 86 w 185"/>
                <a:gd name="T29" fmla="*/ 230 h 376"/>
                <a:gd name="T30" fmla="*/ 86 w 185"/>
                <a:gd name="T31" fmla="*/ 157 h 376"/>
                <a:gd name="T32" fmla="*/ 20 w 185"/>
                <a:gd name="T33" fmla="*/ 157 h 376"/>
                <a:gd name="T34" fmla="*/ 20 w 185"/>
                <a:gd name="T35" fmla="*/ 98 h 376"/>
                <a:gd name="T36" fmla="*/ 86 w 185"/>
                <a:gd name="T37" fmla="*/ 98 h 376"/>
                <a:gd name="T38" fmla="*/ 86 w 185"/>
                <a:gd name="T39" fmla="*/ 157 h 376"/>
                <a:gd name="T40" fmla="*/ 86 w 185"/>
                <a:gd name="T41" fmla="*/ 85 h 376"/>
                <a:gd name="T42" fmla="*/ 20 w 185"/>
                <a:gd name="T43" fmla="*/ 85 h 376"/>
                <a:gd name="T44" fmla="*/ 20 w 185"/>
                <a:gd name="T45" fmla="*/ 25 h 376"/>
                <a:gd name="T46" fmla="*/ 86 w 185"/>
                <a:gd name="T47" fmla="*/ 25 h 376"/>
                <a:gd name="T48" fmla="*/ 86 w 185"/>
                <a:gd name="T49" fmla="*/ 85 h 376"/>
                <a:gd name="T50" fmla="*/ 166 w 185"/>
                <a:gd name="T51" fmla="*/ 304 h 376"/>
                <a:gd name="T52" fmla="*/ 99 w 185"/>
                <a:gd name="T53" fmla="*/ 304 h 376"/>
                <a:gd name="T54" fmla="*/ 99 w 185"/>
                <a:gd name="T55" fmla="*/ 244 h 376"/>
                <a:gd name="T56" fmla="*/ 166 w 185"/>
                <a:gd name="T57" fmla="*/ 244 h 376"/>
                <a:gd name="T58" fmla="*/ 166 w 185"/>
                <a:gd name="T59" fmla="*/ 304 h 376"/>
                <a:gd name="T60" fmla="*/ 166 w 185"/>
                <a:gd name="T61" fmla="*/ 230 h 376"/>
                <a:gd name="T62" fmla="*/ 99 w 185"/>
                <a:gd name="T63" fmla="*/ 230 h 376"/>
                <a:gd name="T64" fmla="*/ 99 w 185"/>
                <a:gd name="T65" fmla="*/ 171 h 376"/>
                <a:gd name="T66" fmla="*/ 166 w 185"/>
                <a:gd name="T67" fmla="*/ 171 h 376"/>
                <a:gd name="T68" fmla="*/ 166 w 185"/>
                <a:gd name="T69" fmla="*/ 230 h 376"/>
                <a:gd name="T70" fmla="*/ 166 w 185"/>
                <a:gd name="T71" fmla="*/ 157 h 376"/>
                <a:gd name="T72" fmla="*/ 99 w 185"/>
                <a:gd name="T73" fmla="*/ 157 h 376"/>
                <a:gd name="T74" fmla="*/ 99 w 185"/>
                <a:gd name="T75" fmla="*/ 98 h 376"/>
                <a:gd name="T76" fmla="*/ 166 w 185"/>
                <a:gd name="T77" fmla="*/ 98 h 376"/>
                <a:gd name="T78" fmla="*/ 166 w 185"/>
                <a:gd name="T79" fmla="*/ 157 h 376"/>
                <a:gd name="T80" fmla="*/ 166 w 185"/>
                <a:gd name="T81" fmla="*/ 85 h 376"/>
                <a:gd name="T82" fmla="*/ 99 w 185"/>
                <a:gd name="T83" fmla="*/ 85 h 376"/>
                <a:gd name="T84" fmla="*/ 99 w 185"/>
                <a:gd name="T85" fmla="*/ 25 h 376"/>
                <a:gd name="T86" fmla="*/ 166 w 185"/>
                <a:gd name="T87" fmla="*/ 25 h 376"/>
                <a:gd name="T88" fmla="*/ 166 w 185"/>
                <a:gd name="T89" fmla="*/ 8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5" h="376">
                  <a:moveTo>
                    <a:pt x="0" y="0"/>
                  </a:moveTo>
                  <a:lnTo>
                    <a:pt x="0" y="376"/>
                  </a:lnTo>
                  <a:lnTo>
                    <a:pt x="185" y="376"/>
                  </a:lnTo>
                  <a:lnTo>
                    <a:pt x="185" y="0"/>
                  </a:lnTo>
                  <a:lnTo>
                    <a:pt x="0" y="0"/>
                  </a:lnTo>
                  <a:close/>
                  <a:moveTo>
                    <a:pt x="86" y="304"/>
                  </a:moveTo>
                  <a:lnTo>
                    <a:pt x="20" y="304"/>
                  </a:lnTo>
                  <a:lnTo>
                    <a:pt x="20" y="244"/>
                  </a:lnTo>
                  <a:lnTo>
                    <a:pt x="86" y="244"/>
                  </a:lnTo>
                  <a:lnTo>
                    <a:pt x="86" y="304"/>
                  </a:lnTo>
                  <a:close/>
                  <a:moveTo>
                    <a:pt x="86" y="230"/>
                  </a:moveTo>
                  <a:lnTo>
                    <a:pt x="20" y="230"/>
                  </a:lnTo>
                  <a:lnTo>
                    <a:pt x="20" y="171"/>
                  </a:lnTo>
                  <a:lnTo>
                    <a:pt x="86" y="171"/>
                  </a:lnTo>
                  <a:lnTo>
                    <a:pt x="86" y="230"/>
                  </a:lnTo>
                  <a:close/>
                  <a:moveTo>
                    <a:pt x="86" y="157"/>
                  </a:moveTo>
                  <a:lnTo>
                    <a:pt x="20" y="157"/>
                  </a:lnTo>
                  <a:lnTo>
                    <a:pt x="20" y="98"/>
                  </a:lnTo>
                  <a:lnTo>
                    <a:pt x="86" y="98"/>
                  </a:lnTo>
                  <a:lnTo>
                    <a:pt x="86" y="157"/>
                  </a:lnTo>
                  <a:close/>
                  <a:moveTo>
                    <a:pt x="86" y="85"/>
                  </a:moveTo>
                  <a:lnTo>
                    <a:pt x="20" y="85"/>
                  </a:lnTo>
                  <a:lnTo>
                    <a:pt x="20" y="25"/>
                  </a:lnTo>
                  <a:lnTo>
                    <a:pt x="86" y="25"/>
                  </a:lnTo>
                  <a:lnTo>
                    <a:pt x="86" y="85"/>
                  </a:lnTo>
                  <a:close/>
                  <a:moveTo>
                    <a:pt x="166" y="304"/>
                  </a:moveTo>
                  <a:lnTo>
                    <a:pt x="99" y="304"/>
                  </a:lnTo>
                  <a:lnTo>
                    <a:pt x="99" y="244"/>
                  </a:lnTo>
                  <a:lnTo>
                    <a:pt x="166" y="244"/>
                  </a:lnTo>
                  <a:lnTo>
                    <a:pt x="166" y="304"/>
                  </a:lnTo>
                  <a:close/>
                  <a:moveTo>
                    <a:pt x="166" y="230"/>
                  </a:moveTo>
                  <a:lnTo>
                    <a:pt x="99" y="230"/>
                  </a:lnTo>
                  <a:lnTo>
                    <a:pt x="99" y="171"/>
                  </a:lnTo>
                  <a:lnTo>
                    <a:pt x="166" y="171"/>
                  </a:lnTo>
                  <a:lnTo>
                    <a:pt x="166" y="230"/>
                  </a:lnTo>
                  <a:close/>
                  <a:moveTo>
                    <a:pt x="166" y="157"/>
                  </a:moveTo>
                  <a:lnTo>
                    <a:pt x="99" y="157"/>
                  </a:lnTo>
                  <a:lnTo>
                    <a:pt x="99" y="98"/>
                  </a:lnTo>
                  <a:lnTo>
                    <a:pt x="166" y="98"/>
                  </a:lnTo>
                  <a:lnTo>
                    <a:pt x="166" y="157"/>
                  </a:lnTo>
                  <a:close/>
                  <a:moveTo>
                    <a:pt x="166" y="85"/>
                  </a:moveTo>
                  <a:lnTo>
                    <a:pt x="99" y="85"/>
                  </a:lnTo>
                  <a:lnTo>
                    <a:pt x="99" y="25"/>
                  </a:lnTo>
                  <a:lnTo>
                    <a:pt x="166" y="25"/>
                  </a:lnTo>
                  <a:lnTo>
                    <a:pt x="166" y="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9580" tIns="44788" rIns="89580" bIns="4478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1pPr>
              <a:lvl2pPr marL="465138" indent="-7938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2pPr>
              <a:lvl3pPr marL="931863" indent="-17463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3pPr>
              <a:lvl4pPr marL="1398588" indent="-26988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4pPr>
              <a:lvl5pPr marL="1865313" indent="-36513" algn="l" defTabSz="93186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Segoe UI" charset="0"/>
                  <a:ea typeface="MS PGothic" charset="0"/>
                  <a:cs typeface="MS PGothic" charset="0"/>
                </a:defRPr>
              </a:lvl9pPr>
            </a:lstStyle>
            <a:p>
              <a:pPr defTabSz="913326">
                <a:defRPr/>
              </a:pPr>
              <a:endParaRPr lang="en-US" sz="2353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D095CA27-F60E-40A9-B158-1190C6BED34D}"/>
              </a:ext>
            </a:extLst>
          </p:cNvPr>
          <p:cNvSpPr txBox="1"/>
          <p:nvPr/>
        </p:nvSpPr>
        <p:spPr>
          <a:xfrm>
            <a:off x="6221459" y="2911183"/>
            <a:ext cx="1404886" cy="185078"/>
          </a:xfrm>
          <a:prstGeom prst="rect">
            <a:avLst/>
          </a:prstGeom>
          <a:noFill/>
        </p:spPr>
        <p:txBody>
          <a:bodyPr wrap="square" lIns="179209" tIns="143367" rIns="179209" bIns="143367" rtlCol="0" anchor="ctr">
            <a:noAutofit/>
          </a:bodyPr>
          <a:lstStyle/>
          <a:p>
            <a:pPr algn="r" defTabSz="912975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371" dirty="0">
                <a:gradFill>
                  <a:gsLst>
                    <a:gs pos="72566">
                      <a:srgbClr val="505050"/>
                    </a:gs>
                    <a:gs pos="43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MS PGothic" charset="0"/>
                <a:cs typeface="Segoe UI Semibold" panose="020B0702040204020203" pitchFamily="34" charset="0"/>
              </a:rPr>
              <a:t>Cloud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BD95BD-C3DA-4E7D-AEB1-64EC626E6EE6}"/>
              </a:ext>
            </a:extLst>
          </p:cNvPr>
          <p:cNvSpPr txBox="1"/>
          <p:nvPr/>
        </p:nvSpPr>
        <p:spPr>
          <a:xfrm>
            <a:off x="6684225" y="3740927"/>
            <a:ext cx="1404886" cy="185078"/>
          </a:xfrm>
          <a:prstGeom prst="rect">
            <a:avLst/>
          </a:prstGeom>
          <a:noFill/>
        </p:spPr>
        <p:txBody>
          <a:bodyPr wrap="square" lIns="179209" tIns="143367" rIns="179209" bIns="143367" rtlCol="0" anchor="ctr">
            <a:noAutofit/>
          </a:bodyPr>
          <a:lstStyle/>
          <a:p>
            <a:pPr algn="r" defTabSz="912975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371" dirty="0">
                <a:gradFill>
                  <a:gsLst>
                    <a:gs pos="72566">
                      <a:srgbClr val="505050"/>
                    </a:gs>
                    <a:gs pos="43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MS PGothic" charset="0"/>
                <a:cs typeface="Segoe UI Semibold" panose="020B0702040204020203" pitchFamily="34" charset="0"/>
              </a:rPr>
              <a:t>On-premises</a:t>
            </a:r>
          </a:p>
        </p:txBody>
      </p:sp>
    </p:spTree>
    <p:extLst>
      <p:ext uri="{BB962C8B-B14F-4D97-AF65-F5344CB8AC3E}">
        <p14:creationId xmlns:p14="http://schemas.microsoft.com/office/powerpoint/2010/main" val="216237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uiExpand="1" build="p"/>
      <p:bldP spid="140" grpId="0" animBg="1"/>
      <p:bldP spid="143" grpId="0" animBg="1"/>
      <p:bldP spid="144" grpId="0" animBg="1"/>
      <p:bldP spid="147" grpId="0" animBg="1"/>
      <p:bldP spid="148" grpId="0" animBg="1"/>
      <p:bldP spid="149" grpId="0" animBg="1"/>
      <p:bldP spid="150" grpId="0" animBg="1"/>
      <p:bldP spid="15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Power BI – Install Data Gateway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13E5B7-1B80-4BF4-9CF4-B16F03C92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0" y="1752832"/>
            <a:ext cx="5080433" cy="380424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A17904-F4FB-4F3B-9816-D9EF22A4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11" y="1475472"/>
            <a:ext cx="5613665" cy="448917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18C0DCE-EA28-44C9-B8DE-F95947124B9D}"/>
              </a:ext>
            </a:extLst>
          </p:cNvPr>
          <p:cNvSpPr/>
          <p:nvPr/>
        </p:nvSpPr>
        <p:spPr>
          <a:xfrm>
            <a:off x="4663920" y="2811575"/>
            <a:ext cx="1585959" cy="86377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15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Power BI – Manage Data Gateway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ED7236-E221-4C34-920D-B82913EA8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02" y="1568325"/>
            <a:ext cx="4596640" cy="41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0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Power BI – Create Data Source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816FB0-3B98-42C4-8148-2843A3F2B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2672"/>
            <a:ext cx="3982006" cy="47579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BAE08C-27B9-4F45-A327-F482AD5F0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96" y="2659392"/>
            <a:ext cx="5820587" cy="28388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523B112-F869-459E-9768-58C8D9FBB555}"/>
              </a:ext>
            </a:extLst>
          </p:cNvPr>
          <p:cNvSpPr/>
          <p:nvPr/>
        </p:nvSpPr>
        <p:spPr>
          <a:xfrm>
            <a:off x="4527612" y="3994951"/>
            <a:ext cx="1225118" cy="64807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86D989-0D3C-4724-B69E-562FB9C0CEDA}"/>
              </a:ext>
            </a:extLst>
          </p:cNvPr>
          <p:cNvSpPr/>
          <p:nvPr/>
        </p:nvSpPr>
        <p:spPr>
          <a:xfrm>
            <a:off x="6761032" y="1506022"/>
            <a:ext cx="4979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open sans"/>
                <a:hlinkClick r:id="rId4"/>
              </a:rPr>
              <a:t>https://powerbi.microsoft.com/en-us/desktop/</a:t>
            </a:r>
            <a:r>
              <a:rPr lang="en-US" dirty="0">
                <a:solidFill>
                  <a:srgbClr val="212121"/>
                </a:solidFill>
                <a:latin typeface="open sans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5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320040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493829"/>
            <a:ext cx="4721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bg1"/>
                </a:solidFill>
              </a:rPr>
              <a:t>Nanddeep Nachan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68A304-7709-4DF1-9EF7-C9035CA9EB9A}"/>
              </a:ext>
            </a:extLst>
          </p:cNvPr>
          <p:cNvSpPr/>
          <p:nvPr/>
        </p:nvSpPr>
        <p:spPr>
          <a:xfrm>
            <a:off x="395960" y="1364053"/>
            <a:ext cx="6690640" cy="86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sz="2133" dirty="0">
                <a:solidFill>
                  <a:srgbClr val="3C4252"/>
                </a:solidFill>
                <a:latin typeface="Proxima Nova" panose="02000506030000020004" pitchFamily="50" charset="0"/>
                <a:ea typeface="Roboto Light" panose="02000000000000000000" pitchFamily="2" charset="0"/>
                <a:cs typeface="Roboto Light"/>
              </a:rPr>
              <a:t>Consultant - SharePoint, Office 365, MS Azure</a:t>
            </a:r>
          </a:p>
          <a:p>
            <a:pPr>
              <a:lnSpc>
                <a:spcPts val="3200"/>
              </a:lnSpc>
            </a:pPr>
            <a:r>
              <a:rPr lang="en-US" sz="2133" dirty="0">
                <a:solidFill>
                  <a:schemeClr val="bg2">
                    <a:lumMod val="50000"/>
                  </a:schemeClr>
                </a:solidFill>
                <a:latin typeface="Proxima Nova" panose="02000506030000020004" pitchFamily="50" charset="0"/>
                <a:ea typeface="Roboto Light" panose="02000000000000000000" pitchFamily="2" charset="0"/>
                <a:cs typeface="Roboto Light"/>
              </a:rPr>
              <a:t>Speaker | Author | Blogger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DD8C7D-4729-4328-A025-7C1A851E7A7A}"/>
              </a:ext>
            </a:extLst>
          </p:cNvPr>
          <p:cNvGrpSpPr/>
          <p:nvPr/>
        </p:nvGrpSpPr>
        <p:grpSpPr>
          <a:xfrm>
            <a:off x="457200" y="2484997"/>
            <a:ext cx="3345008" cy="1635007"/>
            <a:chOff x="285980" y="2881909"/>
            <a:chExt cx="2838455" cy="1131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CC91DB-8A0F-4992-B953-695ED5992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364" y="2881909"/>
              <a:ext cx="278107" cy="245276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3D3BE50-1B8E-4F92-9BFD-E5626058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64" y="3203693"/>
              <a:ext cx="274589" cy="2034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F330B1-EA20-40E6-B063-31F8491F7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980" y="3481342"/>
              <a:ext cx="281403" cy="225981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C5FE6556-3F4B-43EF-892A-80B3AC813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053" y="3781535"/>
              <a:ext cx="271257" cy="23137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1FFFB9-B4F4-4F1D-88C4-3F9C73ED08F1}"/>
                </a:ext>
              </a:extLst>
            </p:cNvPr>
            <p:cNvSpPr/>
            <p:nvPr/>
          </p:nvSpPr>
          <p:spPr>
            <a:xfrm>
              <a:off x="641656" y="2899236"/>
              <a:ext cx="1127916" cy="2313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000" dirty="0">
                  <a:latin typeface="Proxima Nova" panose="02000506030000020004" pitchFamily="50" charset="0"/>
                  <a:ea typeface="Roboto Light" panose="02000000000000000000" pitchFamily="2" charset="0"/>
                  <a:cs typeface="Roboto Light"/>
                </a:rPr>
                <a:t>C# Corner MVP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5FC32B-3294-47CB-A43B-547580CC083F}"/>
                </a:ext>
              </a:extLst>
            </p:cNvPr>
            <p:cNvSpPr/>
            <p:nvPr/>
          </p:nvSpPr>
          <p:spPr>
            <a:xfrm>
              <a:off x="620806" y="3181986"/>
              <a:ext cx="2232578" cy="2313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000" dirty="0">
                  <a:latin typeface="Proxima Nova" panose="02000506030000020004" pitchFamily="50" charset="0"/>
                  <a:ea typeface="Roboto Light" panose="02000000000000000000" pitchFamily="2" charset="0"/>
                  <a:cs typeface="Roboto Light"/>
                </a:rPr>
                <a:t>Microsoft Certified Professional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3BCC6F-D89D-4CE4-B61B-976092101982}"/>
                </a:ext>
              </a:extLst>
            </p:cNvPr>
            <p:cNvSpPr/>
            <p:nvPr/>
          </p:nvSpPr>
          <p:spPr>
            <a:xfrm>
              <a:off x="620806" y="3464736"/>
              <a:ext cx="2141189" cy="2313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000" dirty="0">
                  <a:latin typeface="Proxima Nova" panose="02000506030000020004" pitchFamily="50" charset="0"/>
                  <a:ea typeface="Roboto Light" panose="02000000000000000000" pitchFamily="2" charset="0"/>
                  <a:cs typeface="Roboto Light"/>
                </a:rPr>
                <a:t>Certified Scrum Master (CSM)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7A7CC1-FE91-4327-998F-DFCE15B1D027}"/>
                </a:ext>
              </a:extLst>
            </p:cNvPr>
            <p:cNvSpPr/>
            <p:nvPr/>
          </p:nvSpPr>
          <p:spPr>
            <a:xfrm>
              <a:off x="620806" y="3781535"/>
              <a:ext cx="2503629" cy="2313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000" dirty="0">
                  <a:latin typeface="Proxima Nova" panose="02000506030000020004" pitchFamily="50" charset="0"/>
                  <a:ea typeface="Roboto Light" panose="02000000000000000000" pitchFamily="2" charset="0"/>
                  <a:cs typeface="Roboto Light"/>
                </a:rPr>
                <a:t>Certified Professional Photographer</a:t>
              </a:r>
            </a:p>
          </p:txBody>
        </p:sp>
      </p:grpSp>
      <p:pic>
        <p:nvPicPr>
          <p:cNvPr id="22" name="Picture 21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F6D5EBD7-3C85-432A-8040-DD5D74938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110" y="317395"/>
            <a:ext cx="2051870" cy="263201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44FAF3F-253F-4E38-AE6E-FCE080FF0DFA}"/>
              </a:ext>
            </a:extLst>
          </p:cNvPr>
          <p:cNvGrpSpPr/>
          <p:nvPr/>
        </p:nvGrpSpPr>
        <p:grpSpPr>
          <a:xfrm>
            <a:off x="7359584" y="2981716"/>
            <a:ext cx="4764342" cy="3016343"/>
            <a:chOff x="8229600" y="2716003"/>
            <a:chExt cx="3217332" cy="258949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441D08-47F4-496C-B95D-DE6D758D29B0}"/>
                </a:ext>
              </a:extLst>
            </p:cNvPr>
            <p:cNvGrpSpPr/>
            <p:nvPr/>
          </p:nvGrpSpPr>
          <p:grpSpPr>
            <a:xfrm>
              <a:off x="8229600" y="2716003"/>
              <a:ext cx="3217332" cy="2149509"/>
              <a:chOff x="5126463" y="2046436"/>
              <a:chExt cx="2791739" cy="201616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CE868E0-0309-4AEE-9EDD-8ED638BBB556}"/>
                  </a:ext>
                </a:extLst>
              </p:cNvPr>
              <p:cNvGrpSpPr/>
              <p:nvPr/>
            </p:nvGrpSpPr>
            <p:grpSpPr>
              <a:xfrm>
                <a:off x="5230250" y="2831120"/>
                <a:ext cx="2389832" cy="343054"/>
                <a:chOff x="5062157" y="2175016"/>
                <a:chExt cx="2389832" cy="343054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77292E28-6DC9-411C-8C5B-909AA8EF886E}"/>
                    </a:ext>
                  </a:extLst>
                </p:cNvPr>
                <p:cNvGrpSpPr/>
                <p:nvPr/>
              </p:nvGrpSpPr>
              <p:grpSpPr>
                <a:xfrm>
                  <a:off x="5062157" y="2207947"/>
                  <a:ext cx="273426" cy="310123"/>
                  <a:chOff x="3339563" y="3201988"/>
                  <a:chExt cx="392113" cy="445926"/>
                </a:xfrm>
              </p:grpSpPr>
              <p:sp>
                <p:nvSpPr>
                  <p:cNvPr id="43" name="Oval 46">
                    <a:extLst>
                      <a:ext uri="{FF2B5EF4-FFF2-40B4-BE49-F238E27FC236}">
                        <a16:creationId xmlns:a16="http://schemas.microsoft.com/office/drawing/2014/main" id="{45D9AF34-909F-400C-A9E0-9951D41CE4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39563" y="3201988"/>
                    <a:ext cx="392113" cy="445926"/>
                  </a:xfrm>
                  <a:prstGeom prst="ellipse">
                    <a:avLst/>
                  </a:prstGeom>
                  <a:solidFill>
                    <a:srgbClr val="1AB2E8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000"/>
                  </a:p>
                </p:txBody>
              </p:sp>
              <p:sp>
                <p:nvSpPr>
                  <p:cNvPr id="44" name="Freeform 47">
                    <a:extLst>
                      <a:ext uri="{FF2B5EF4-FFF2-40B4-BE49-F238E27FC236}">
                        <a16:creationId xmlns:a16="http://schemas.microsoft.com/office/drawing/2014/main" id="{5592B8D0-C73D-4EE0-9B9D-3E3A59F84A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27415" y="3317875"/>
                    <a:ext cx="201178" cy="276220"/>
                  </a:xfrm>
                  <a:custGeom>
                    <a:avLst/>
                    <a:gdLst>
                      <a:gd name="T0" fmla="*/ 90 w 100"/>
                      <a:gd name="T1" fmla="*/ 20 h 81"/>
                      <a:gd name="T2" fmla="*/ 32 w 100"/>
                      <a:gd name="T3" fmla="*/ 81 h 81"/>
                      <a:gd name="T4" fmla="*/ 0 w 100"/>
                      <a:gd name="T5" fmla="*/ 72 h 81"/>
                      <a:gd name="T6" fmla="*/ 31 w 100"/>
                      <a:gd name="T7" fmla="*/ 63 h 81"/>
                      <a:gd name="T8" fmla="*/ 12 w 100"/>
                      <a:gd name="T9" fmla="*/ 49 h 81"/>
                      <a:gd name="T10" fmla="*/ 21 w 100"/>
                      <a:gd name="T11" fmla="*/ 48 h 81"/>
                      <a:gd name="T12" fmla="*/ 4 w 100"/>
                      <a:gd name="T13" fmla="*/ 28 h 81"/>
                      <a:gd name="T14" fmla="*/ 14 w 100"/>
                      <a:gd name="T15" fmla="*/ 31 h 81"/>
                      <a:gd name="T16" fmla="*/ 7 w 100"/>
                      <a:gd name="T17" fmla="*/ 3 h 81"/>
                      <a:gd name="T18" fmla="*/ 50 w 100"/>
                      <a:gd name="T19" fmla="*/ 25 h 81"/>
                      <a:gd name="T20" fmla="*/ 70 w 100"/>
                      <a:gd name="T21" fmla="*/ 0 h 81"/>
                      <a:gd name="T22" fmla="*/ 85 w 100"/>
                      <a:gd name="T23" fmla="*/ 6 h 81"/>
                      <a:gd name="T24" fmla="*/ 98 w 100"/>
                      <a:gd name="T25" fmla="*/ 1 h 81"/>
                      <a:gd name="T26" fmla="*/ 89 w 100"/>
                      <a:gd name="T27" fmla="*/ 12 h 81"/>
                      <a:gd name="T28" fmla="*/ 100 w 100"/>
                      <a:gd name="T29" fmla="*/ 9 h 81"/>
                      <a:gd name="T30" fmla="*/ 90 w 100"/>
                      <a:gd name="T31" fmla="*/ 20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00" h="81">
                        <a:moveTo>
                          <a:pt x="90" y="20"/>
                        </a:moveTo>
                        <a:cubicBezTo>
                          <a:pt x="91" y="49"/>
                          <a:pt x="70" y="81"/>
                          <a:pt x="32" y="81"/>
                        </a:cubicBezTo>
                        <a:cubicBezTo>
                          <a:pt x="20" y="81"/>
                          <a:pt x="9" y="77"/>
                          <a:pt x="0" y="72"/>
                        </a:cubicBezTo>
                        <a:cubicBezTo>
                          <a:pt x="11" y="73"/>
                          <a:pt x="22" y="70"/>
                          <a:pt x="31" y="63"/>
                        </a:cubicBezTo>
                        <a:cubicBezTo>
                          <a:pt x="22" y="63"/>
                          <a:pt x="14" y="57"/>
                          <a:pt x="12" y="49"/>
                        </a:cubicBezTo>
                        <a:cubicBezTo>
                          <a:pt x="15" y="49"/>
                          <a:pt x="18" y="49"/>
                          <a:pt x="21" y="48"/>
                        </a:cubicBezTo>
                        <a:cubicBezTo>
                          <a:pt x="11" y="47"/>
                          <a:pt x="4" y="38"/>
                          <a:pt x="4" y="28"/>
                        </a:cubicBezTo>
                        <a:cubicBezTo>
                          <a:pt x="7" y="30"/>
                          <a:pt x="10" y="31"/>
                          <a:pt x="14" y="31"/>
                        </a:cubicBezTo>
                        <a:cubicBezTo>
                          <a:pt x="4" y="25"/>
                          <a:pt x="2" y="13"/>
                          <a:pt x="7" y="3"/>
                        </a:cubicBezTo>
                        <a:cubicBezTo>
                          <a:pt x="17" y="16"/>
                          <a:pt x="33" y="24"/>
                          <a:pt x="50" y="25"/>
                        </a:cubicBezTo>
                        <a:cubicBezTo>
                          <a:pt x="47" y="12"/>
                          <a:pt x="56" y="0"/>
                          <a:pt x="70" y="0"/>
                        </a:cubicBezTo>
                        <a:cubicBezTo>
                          <a:pt x="75" y="0"/>
                          <a:pt x="81" y="2"/>
                          <a:pt x="85" y="6"/>
                        </a:cubicBezTo>
                        <a:cubicBezTo>
                          <a:pt x="89" y="5"/>
                          <a:pt x="94" y="3"/>
                          <a:pt x="98" y="1"/>
                        </a:cubicBezTo>
                        <a:cubicBezTo>
                          <a:pt x="96" y="6"/>
                          <a:pt x="93" y="10"/>
                          <a:pt x="89" y="12"/>
                        </a:cubicBezTo>
                        <a:cubicBezTo>
                          <a:pt x="93" y="12"/>
                          <a:pt x="97" y="11"/>
                          <a:pt x="100" y="9"/>
                        </a:cubicBezTo>
                        <a:cubicBezTo>
                          <a:pt x="98" y="13"/>
                          <a:pt x="94" y="17"/>
                          <a:pt x="90" y="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D6CFBD0-4140-432B-968E-A3CC7B262F9C}"/>
                    </a:ext>
                  </a:extLst>
                </p:cNvPr>
                <p:cNvSpPr/>
                <p:nvPr/>
              </p:nvSpPr>
              <p:spPr>
                <a:xfrm>
                  <a:off x="5396843" y="2175016"/>
                  <a:ext cx="2055146" cy="3430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3C4252"/>
                      </a:solidFill>
                      <a:latin typeface="Proxima Nova" panose="02000506030000020004"/>
                      <a:ea typeface="Roboto Light" panose="02000000000000000000" pitchFamily="2" charset="0"/>
                      <a:cs typeface="Roboto Light"/>
                    </a:rPr>
                    <a:t>@</a:t>
                  </a:r>
                  <a:r>
                    <a:rPr lang="en-US" sz="2000" dirty="0" err="1">
                      <a:solidFill>
                        <a:srgbClr val="3C4252"/>
                      </a:solidFill>
                      <a:latin typeface="Proxima Nova" panose="02000506030000020004"/>
                      <a:ea typeface="Roboto Light" panose="02000000000000000000" pitchFamily="2" charset="0"/>
                      <a:cs typeface="Roboto Light"/>
                    </a:rPr>
                    <a:t>NanddeepNachan</a:t>
                  </a:r>
                  <a:endParaRPr lang="en-US" sz="2000" dirty="0">
                    <a:solidFill>
                      <a:srgbClr val="3C4252"/>
                    </a:solidFill>
                    <a:latin typeface="Proxima Nova" panose="02000506030000020004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4651A3B-855E-4CD6-90A3-8CC79EBF4EB9}"/>
                  </a:ext>
                </a:extLst>
              </p:cNvPr>
              <p:cNvGrpSpPr/>
              <p:nvPr/>
            </p:nvGrpSpPr>
            <p:grpSpPr>
              <a:xfrm>
                <a:off x="5126463" y="2415688"/>
                <a:ext cx="2096741" cy="343051"/>
                <a:chOff x="4905549" y="1706627"/>
                <a:chExt cx="2096741" cy="343051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6684DE6-5AFC-45AB-86B1-4E63AFB00B55}"/>
                    </a:ext>
                  </a:extLst>
                </p:cNvPr>
                <p:cNvSpPr/>
                <p:nvPr/>
              </p:nvSpPr>
              <p:spPr>
                <a:xfrm>
                  <a:off x="5364229" y="1706627"/>
                  <a:ext cx="1638061" cy="3430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 err="1">
                      <a:solidFill>
                        <a:srgbClr val="3C4252"/>
                      </a:solidFill>
                      <a:latin typeface="Proxima Nova" panose="02000506030000020004"/>
                    </a:rPr>
                    <a:t>Nanddeep.nachan</a:t>
                  </a:r>
                  <a:endParaRPr lang="en-US" sz="2000" dirty="0">
                    <a:solidFill>
                      <a:srgbClr val="3C4252"/>
                    </a:solidFill>
                    <a:latin typeface="Proxima Nova" panose="02000506030000020004"/>
                  </a:endParaRPr>
                </a:p>
              </p:txBody>
            </p: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026EA451-8933-481A-B6B3-A1FA8818C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5549" y="1709443"/>
                  <a:ext cx="468324" cy="326979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A4AD945-BABD-46AB-9C01-638ED4D6CEAE}"/>
                  </a:ext>
                </a:extLst>
              </p:cNvPr>
              <p:cNvGrpSpPr/>
              <p:nvPr/>
            </p:nvGrpSpPr>
            <p:grpSpPr>
              <a:xfrm>
                <a:off x="5244998" y="3257239"/>
                <a:ext cx="2395291" cy="343051"/>
                <a:chOff x="5547165" y="2728134"/>
                <a:chExt cx="2395291" cy="343051"/>
              </a:xfrm>
            </p:grpSpPr>
            <p:pic>
              <p:nvPicPr>
                <p:cNvPr id="37" name="Picture 36" descr="A picture containing clipart&#10;&#10;Description generated with very high confidence">
                  <a:extLst>
                    <a:ext uri="{FF2B5EF4-FFF2-40B4-BE49-F238E27FC236}">
                      <a16:creationId xmlns:a16="http://schemas.microsoft.com/office/drawing/2014/main" id="{3E2DDD86-8FFD-4999-96A3-FA09C2B185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47165" y="2772137"/>
                  <a:ext cx="299049" cy="299048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BEEFA68-EFD6-466C-8867-147738EF1570}"/>
                    </a:ext>
                  </a:extLst>
                </p:cNvPr>
                <p:cNvSpPr/>
                <p:nvPr/>
              </p:nvSpPr>
              <p:spPr>
                <a:xfrm>
                  <a:off x="5887310" y="2728134"/>
                  <a:ext cx="2055146" cy="3430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3C4252"/>
                      </a:solidFill>
                      <a:latin typeface="Proxima Nova" panose="02000506030000020004"/>
                      <a:ea typeface="Roboto Light" panose="02000000000000000000" pitchFamily="2" charset="0"/>
                      <a:cs typeface="Roboto Light"/>
                    </a:rPr>
                    <a:t>/in/</a:t>
                  </a:r>
                  <a:r>
                    <a:rPr lang="en-US" sz="2000" dirty="0" err="1">
                      <a:solidFill>
                        <a:srgbClr val="3C4252"/>
                      </a:solidFill>
                      <a:latin typeface="Proxima Nova" panose="02000506030000020004"/>
                      <a:ea typeface="Roboto Light" panose="02000000000000000000" pitchFamily="2" charset="0"/>
                      <a:cs typeface="Roboto Light"/>
                    </a:rPr>
                    <a:t>nanddeepnachan</a:t>
                  </a:r>
                  <a:endParaRPr lang="en-US" sz="2000" dirty="0">
                    <a:solidFill>
                      <a:srgbClr val="3C4252"/>
                    </a:solidFill>
                    <a:latin typeface="Proxima Nova" panose="02000506030000020004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F7F55BB-8CEC-414A-9371-B174A1633620}"/>
                  </a:ext>
                </a:extLst>
              </p:cNvPr>
              <p:cNvGrpSpPr/>
              <p:nvPr/>
            </p:nvGrpSpPr>
            <p:grpSpPr>
              <a:xfrm>
                <a:off x="5158014" y="3685926"/>
                <a:ext cx="2482275" cy="376671"/>
                <a:chOff x="5482303" y="3156821"/>
                <a:chExt cx="2482275" cy="376671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3D43046-D678-4320-BAE0-7477DEAD7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82303" y="3210058"/>
                  <a:ext cx="431801" cy="323434"/>
                </a:xfrm>
                <a:prstGeom prst="rect">
                  <a:avLst/>
                </a:prstGeom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469E46-75BC-4897-BACA-5D04851FFE4F}"/>
                    </a:ext>
                  </a:extLst>
                </p:cNvPr>
                <p:cNvSpPr/>
                <p:nvPr/>
              </p:nvSpPr>
              <p:spPr>
                <a:xfrm>
                  <a:off x="5909432" y="3156821"/>
                  <a:ext cx="2055146" cy="3430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 err="1">
                      <a:solidFill>
                        <a:srgbClr val="3C4252"/>
                      </a:solidFill>
                      <a:latin typeface="Proxima Nova" panose="02000506030000020004"/>
                      <a:ea typeface="Roboto Light" panose="02000000000000000000" pitchFamily="2" charset="0"/>
                      <a:cs typeface="Roboto Light"/>
                    </a:rPr>
                    <a:t>nanddeepnachan</a:t>
                  </a:r>
                  <a:endParaRPr lang="en-US" sz="2000" dirty="0">
                    <a:solidFill>
                      <a:srgbClr val="3C4252"/>
                    </a:solidFill>
                    <a:latin typeface="Proxima Nova" panose="02000506030000020004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3AA3561-5763-4E86-81F6-7C8E9E020547}"/>
                  </a:ext>
                </a:extLst>
              </p:cNvPr>
              <p:cNvGrpSpPr/>
              <p:nvPr/>
            </p:nvGrpSpPr>
            <p:grpSpPr>
              <a:xfrm>
                <a:off x="5202258" y="2046436"/>
                <a:ext cx="2715944" cy="381766"/>
                <a:chOff x="4745631" y="3707820"/>
                <a:chExt cx="2715944" cy="381766"/>
              </a:xfrm>
            </p:grpSpPr>
            <p:pic>
              <p:nvPicPr>
                <p:cNvPr id="33" name="Picture 32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9862B582-DBA1-4EE9-B8A4-6C696E229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45631" y="3707820"/>
                  <a:ext cx="333968" cy="333968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01F5469-EEFF-4EBA-A4A7-01E18EAFBBE8}"/>
                    </a:ext>
                  </a:extLst>
                </p:cNvPr>
                <p:cNvSpPr/>
                <p:nvPr/>
              </p:nvSpPr>
              <p:spPr>
                <a:xfrm>
                  <a:off x="5128516" y="3746535"/>
                  <a:ext cx="2333059" cy="3430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>
                      <a:solidFill>
                        <a:srgbClr val="3C4252"/>
                      </a:solidFill>
                      <a:latin typeface="Proxima Nova" panose="02000506030000020004"/>
                      <a:ea typeface="Roboto Light" panose="02000000000000000000" pitchFamily="2" charset="0"/>
                      <a:cs typeface="Roboto Light"/>
                    </a:rPr>
                    <a:t>NanddeepNachan@gmail.com</a:t>
                  </a:r>
                  <a:endParaRPr lang="en-US" sz="2000" dirty="0">
                    <a:solidFill>
                      <a:srgbClr val="3C4252"/>
                    </a:solidFill>
                    <a:latin typeface="Proxima Nova" panose="02000506030000020004"/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9EC6BA9-6FC5-46DF-A1A0-9E375FD5D8F9}"/>
                </a:ext>
              </a:extLst>
            </p:cNvPr>
            <p:cNvGrpSpPr/>
            <p:nvPr/>
          </p:nvGrpSpPr>
          <p:grpSpPr>
            <a:xfrm>
              <a:off x="8229601" y="4939758"/>
              <a:ext cx="2897051" cy="365740"/>
              <a:chOff x="8229601" y="4939758"/>
              <a:chExt cx="2897051" cy="36574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F205D69-6AD1-4741-A784-EDD4205C9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601" y="4987569"/>
                <a:ext cx="594335" cy="312807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DC3041-BC04-4D42-AF2F-EE34B35B8FB1}"/>
                  </a:ext>
                </a:extLst>
              </p:cNvPr>
              <p:cNvSpPr/>
              <p:nvPr/>
            </p:nvSpPr>
            <p:spPr>
              <a:xfrm>
                <a:off x="8758205" y="4939758"/>
                <a:ext cx="2368447" cy="3657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err="1">
                    <a:solidFill>
                      <a:srgbClr val="3C4252"/>
                    </a:solidFill>
                    <a:latin typeface="Proxima Nova" panose="02000506030000020004"/>
                    <a:ea typeface="Roboto Light" panose="02000000000000000000" pitchFamily="2" charset="0"/>
                    <a:cs typeface="Roboto Light"/>
                  </a:rPr>
                  <a:t>nanddeepn</a:t>
                </a:r>
                <a:endParaRPr lang="en-US" sz="2000" dirty="0">
                  <a:solidFill>
                    <a:srgbClr val="3C4252"/>
                  </a:solidFill>
                  <a:latin typeface="Proxima Nova" panose="02000506030000020004"/>
                </a:endParaRPr>
              </a:p>
            </p:txBody>
          </p:sp>
        </p:grpSp>
      </p:grpSp>
      <p:pic>
        <p:nvPicPr>
          <p:cNvPr id="45" name="Picture 2" descr="https://s3.ap-south-1.amazonaws.com/bkt-pubcsharpcorner/UploadFile/EBooks/10042018032028AM/10042018032648AMbook.jpg">
            <a:extLst>
              <a:ext uri="{FF2B5EF4-FFF2-40B4-BE49-F238E27FC236}">
                <a16:creationId xmlns:a16="http://schemas.microsoft.com/office/drawing/2014/main" id="{FB7840F0-F7F6-49C2-B0CA-2F1DE69E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5" y="4319927"/>
            <a:ext cx="1270046" cy="160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EF3D9D7-48D4-4EC0-A19B-55C7B15EE0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9346" y="4326840"/>
            <a:ext cx="1228164" cy="1574565"/>
          </a:xfrm>
          <a:prstGeom prst="rect">
            <a:avLst/>
          </a:prstGeom>
        </p:spPr>
      </p:pic>
      <p:pic>
        <p:nvPicPr>
          <p:cNvPr id="49" name="Picture 48" descr="A close up of a logo&#10;&#10;Description generated with high confidence">
            <a:extLst>
              <a:ext uri="{FF2B5EF4-FFF2-40B4-BE49-F238E27FC236}">
                <a16:creationId xmlns:a16="http://schemas.microsoft.com/office/drawing/2014/main" id="{B5AEAE6F-FADD-4A7C-ABF1-A09997D2421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95" y="4326840"/>
            <a:ext cx="1228164" cy="15986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1D31-6425-4671-9D8D-B0AD1FA1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13" y="88882"/>
            <a:ext cx="10515600" cy="1325563"/>
          </a:xfrm>
        </p:spPr>
        <p:txBody>
          <a:bodyPr/>
          <a:lstStyle/>
          <a:p>
            <a:r>
              <a:rPr lang="en-US" dirty="0"/>
              <a:t>Create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6D2E5-5196-43DC-90DE-2984238F8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Power BI Desktop (</a:t>
            </a:r>
            <a:r>
              <a:rPr lang="en-US" sz="2400" dirty="0">
                <a:hlinkClick r:id="rId2"/>
              </a:rPr>
              <a:t>https://powerbi.microsoft.com/en-us/desktop/</a:t>
            </a:r>
            <a:r>
              <a:rPr lang="en-US" sz="2400" dirty="0"/>
              <a:t>) </a:t>
            </a:r>
          </a:p>
        </p:txBody>
      </p:sp>
      <p:pic>
        <p:nvPicPr>
          <p:cNvPr id="4" name="Picture 2" descr="SharePoint 2019 - Power BI Reporting">
            <a:extLst>
              <a:ext uri="{FF2B5EF4-FFF2-40B4-BE49-F238E27FC236}">
                <a16:creationId xmlns:a16="http://schemas.microsoft.com/office/drawing/2014/main" id="{2A9EDA2F-BAE4-4AF7-B9CF-E7C5BC38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65" y="1775040"/>
            <a:ext cx="4936768" cy="44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rePoint 2019 - Power BI Reporting">
            <a:extLst>
              <a:ext uri="{FF2B5EF4-FFF2-40B4-BE49-F238E27FC236}">
                <a16:creationId xmlns:a16="http://schemas.microsoft.com/office/drawing/2014/main" id="{D2ECBB46-C387-4CC1-9A4B-D0999F8C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595" y="3186161"/>
            <a:ext cx="4505657" cy="219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1">
            <a:extLst>
              <a:ext uri="{FF2B5EF4-FFF2-40B4-BE49-F238E27FC236}">
                <a16:creationId xmlns:a16="http://schemas.microsoft.com/office/drawing/2014/main" id="{DEE639FC-E0BB-4703-9D74-77651FF57A64}"/>
              </a:ext>
            </a:extLst>
          </p:cNvPr>
          <p:cNvSpPr/>
          <p:nvPr/>
        </p:nvSpPr>
        <p:spPr>
          <a:xfrm>
            <a:off x="5243744" y="4284922"/>
            <a:ext cx="2112851" cy="56228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5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1FF0-1259-48D1-8E66-B40BCDEC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703409"/>
            <a:ext cx="6400800" cy="830997"/>
          </a:xfrm>
        </p:spPr>
        <p:txBody>
          <a:bodyPr/>
          <a:lstStyle/>
          <a:p>
            <a:r>
              <a:rPr lang="en-US" dirty="0"/>
              <a:t>Power BI Reporting</a:t>
            </a:r>
          </a:p>
        </p:txBody>
      </p:sp>
    </p:spTree>
    <p:extLst>
      <p:ext uri="{BB962C8B-B14F-4D97-AF65-F5344CB8AC3E}">
        <p14:creationId xmlns:p14="http://schemas.microsoft.com/office/powerpoint/2010/main" val="360217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3A81-A57B-4148-B284-29276791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871783"/>
            <a:ext cx="9962472" cy="1661993"/>
          </a:xfrm>
        </p:spPr>
        <p:txBody>
          <a:bodyPr/>
          <a:lstStyle/>
          <a:p>
            <a:r>
              <a:rPr lang="en-US" dirty="0"/>
              <a:t>Use the gateway in </a:t>
            </a:r>
            <a:br>
              <a:rPr lang="en-US" dirty="0"/>
            </a:br>
            <a:r>
              <a:rPr lang="en-US" dirty="0"/>
              <a:t>Power Apps</a:t>
            </a:r>
          </a:p>
        </p:txBody>
      </p:sp>
    </p:spTree>
    <p:extLst>
      <p:ext uri="{BB962C8B-B14F-4D97-AF65-F5344CB8AC3E}">
        <p14:creationId xmlns:p14="http://schemas.microsoft.com/office/powerpoint/2010/main" val="11889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DD84-F50D-482A-A895-8AB642A2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24FF-E464-4901-A531-DFA9E3658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custom apps with No code / Low code</a:t>
            </a:r>
          </a:p>
          <a:p>
            <a:r>
              <a:rPr lang="en-US" dirty="0"/>
              <a:t>Responsive design</a:t>
            </a:r>
          </a:p>
          <a:p>
            <a:r>
              <a:rPr lang="en-US" dirty="0"/>
              <a:t>2 Types</a:t>
            </a:r>
          </a:p>
          <a:p>
            <a:pPr lvl="1"/>
            <a:r>
              <a:rPr lang="en-US" sz="2800" dirty="0"/>
              <a:t>Canvas apps</a:t>
            </a:r>
          </a:p>
          <a:p>
            <a:pPr lvl="1"/>
            <a:r>
              <a:rPr lang="en-US" sz="2800" dirty="0"/>
              <a:t>Model-driven apps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44E56D-D0E9-40F4-8637-9211DF50A8BD}"/>
              </a:ext>
            </a:extLst>
          </p:cNvPr>
          <p:cNvSpPr/>
          <p:nvPr/>
        </p:nvSpPr>
        <p:spPr>
          <a:xfrm>
            <a:off x="1806103" y="4985695"/>
            <a:ext cx="6074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2"/>
              </a:rPr>
              <a:t>https://web.powerapps.com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C9633-A75C-439F-8B59-D0040AC2B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8" y="4811074"/>
            <a:ext cx="718574" cy="71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56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1FF0-1259-48D1-8E66-B40BCDEC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703409"/>
            <a:ext cx="6400800" cy="830997"/>
          </a:xfrm>
        </p:spPr>
        <p:txBody>
          <a:bodyPr/>
          <a:lstStyle/>
          <a:p>
            <a:r>
              <a:rPr lang="en-US" dirty="0"/>
              <a:t>Power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04246-1277-4841-B996-30203FD2E69B}"/>
              </a:ext>
            </a:extLst>
          </p:cNvPr>
          <p:cNvSpPr/>
          <p:nvPr/>
        </p:nvSpPr>
        <p:spPr>
          <a:xfrm>
            <a:off x="0" y="1107510"/>
            <a:ext cx="6880194" cy="93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  <a:hlinkClick r:id="rId2"/>
              </a:rPr>
              <a:t>https://web.powerapps.com</a:t>
            </a:r>
            <a:endParaRPr lang="en-US" sz="2400" dirty="0">
              <a:solidFill>
                <a:srgbClr val="454B5A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pPr lvl="1">
              <a:lnSpc>
                <a:spcPct val="120000"/>
              </a:lnSpc>
            </a:pPr>
            <a:endParaRPr lang="en-US" sz="2400" dirty="0">
              <a:solidFill>
                <a:srgbClr val="454B5A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9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3A81-A57B-4148-B284-29276791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871783"/>
            <a:ext cx="9962472" cy="1661993"/>
          </a:xfrm>
        </p:spPr>
        <p:txBody>
          <a:bodyPr/>
          <a:lstStyle/>
          <a:p>
            <a:r>
              <a:rPr lang="en-US" dirty="0"/>
              <a:t>Use the gateway in </a:t>
            </a:r>
            <a:br>
              <a:rPr lang="en-US" dirty="0"/>
            </a:br>
            <a:r>
              <a:rPr lang="en-US" dirty="0"/>
              <a:t>Power Automate</a:t>
            </a:r>
          </a:p>
        </p:txBody>
      </p:sp>
    </p:spTree>
    <p:extLst>
      <p:ext uri="{BB962C8B-B14F-4D97-AF65-F5344CB8AC3E}">
        <p14:creationId xmlns:p14="http://schemas.microsoft.com/office/powerpoint/2010/main" val="391917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635F-2684-4C2F-8FB7-BA7541C7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(earlier MS Flow)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5A36E4-22F6-4CE5-9AFF-D062774663D1}"/>
              </a:ext>
            </a:extLst>
          </p:cNvPr>
          <p:cNvSpPr txBox="1">
            <a:spLocks/>
          </p:cNvSpPr>
          <p:nvPr/>
        </p:nvSpPr>
        <p:spPr>
          <a:xfrm>
            <a:off x="838200" y="1766809"/>
            <a:ext cx="5855563" cy="1990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aleway"/>
                <a:ea typeface="+mn-ea"/>
                <a:cs typeface="Raleway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Raleway"/>
                <a:ea typeface="+mn-ea"/>
                <a:cs typeface="Raleway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Raleway"/>
                <a:ea typeface="+mn-ea"/>
                <a:cs typeface="Raleway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Raleway"/>
                <a:ea typeface="+mn-ea"/>
                <a:cs typeface="Raleway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Raleway"/>
                <a:ea typeface="+mn-ea"/>
                <a:cs typeface="Raleway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Cloud-based software</a:t>
            </a:r>
          </a:p>
          <a:p>
            <a:r>
              <a:rPr lang="en-US" sz="2800" dirty="0"/>
              <a:t>Allows to create and automate workflows and tasks across multiple 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D68F1-6E0D-43A2-95DD-3A28391E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454" y="1450428"/>
            <a:ext cx="4275204" cy="46140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19951A-27B3-4D6D-A7B1-0326B3FF6E64}"/>
              </a:ext>
            </a:extLst>
          </p:cNvPr>
          <p:cNvSpPr/>
          <p:nvPr/>
        </p:nvSpPr>
        <p:spPr>
          <a:xfrm>
            <a:off x="958154" y="5380083"/>
            <a:ext cx="6074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3"/>
              </a:rPr>
              <a:t>https://flow.microsoft.com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5530C-1883-4AC6-B896-B005EDD71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92" y="4389773"/>
            <a:ext cx="1119882" cy="8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1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1FF0-1259-48D1-8E66-B40BCDEC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703409"/>
            <a:ext cx="6400800" cy="830997"/>
          </a:xfrm>
        </p:spPr>
        <p:txBody>
          <a:bodyPr/>
          <a:lstStyle/>
          <a:p>
            <a:r>
              <a:rPr lang="en-US" dirty="0"/>
              <a:t>Power Automate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04246-1277-4841-B996-30203FD2E69B}"/>
              </a:ext>
            </a:extLst>
          </p:cNvPr>
          <p:cNvSpPr/>
          <p:nvPr/>
        </p:nvSpPr>
        <p:spPr>
          <a:xfrm>
            <a:off x="0" y="1107510"/>
            <a:ext cx="6880194" cy="93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  <a:hlinkClick r:id="rId2"/>
              </a:rPr>
              <a:t>https://flow.microsoft.com</a:t>
            </a:r>
            <a:endParaRPr lang="en-US" sz="2400" dirty="0">
              <a:solidFill>
                <a:srgbClr val="454B5A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pPr lvl="1">
              <a:lnSpc>
                <a:spcPct val="120000"/>
              </a:lnSpc>
            </a:pPr>
            <a:endParaRPr lang="en-US" sz="2400" dirty="0">
              <a:solidFill>
                <a:srgbClr val="454B5A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8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8D5D-9626-426D-BE94-1F7D1207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-621208"/>
            <a:ext cx="11347388" cy="4154984"/>
          </a:xfrm>
        </p:spPr>
        <p:txBody>
          <a:bodyPr/>
          <a:lstStyle/>
          <a:p>
            <a:r>
              <a:rPr lang="en-US" dirty="0"/>
              <a:t>Standardize Gateway Administration at a Tenant Level</a:t>
            </a:r>
          </a:p>
        </p:txBody>
      </p:sp>
    </p:spTree>
    <p:extLst>
      <p:ext uri="{BB962C8B-B14F-4D97-AF65-F5344CB8AC3E}">
        <p14:creationId xmlns:p14="http://schemas.microsoft.com/office/powerpoint/2010/main" val="2529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C66D-10E1-4897-938C-971302D6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0" y="288135"/>
            <a:ext cx="10795155" cy="1325563"/>
          </a:xfrm>
        </p:spPr>
        <p:txBody>
          <a:bodyPr/>
          <a:lstStyle/>
          <a:p>
            <a:r>
              <a:rPr lang="en-US" dirty="0"/>
              <a:t>Gateway Management with Admin Center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FA50E-BE10-4D70-92AB-41E195F6C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unified portal for administrators to manage environments and settings for Power Apps, Power Automate, and model-driven apps in Dynamics 365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BD70C-2335-407B-93B0-3CB4A08727D7}"/>
              </a:ext>
            </a:extLst>
          </p:cNvPr>
          <p:cNvSpPr/>
          <p:nvPr/>
        </p:nvSpPr>
        <p:spPr>
          <a:xfrm>
            <a:off x="634202" y="3429000"/>
            <a:ext cx="4465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https://admin.powerplatform.microsoft.com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633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320040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493829"/>
            <a:ext cx="4721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 err="1">
                <a:solidFill>
                  <a:schemeClr val="bg1"/>
                </a:solidFill>
              </a:rPr>
              <a:t>Smita</a:t>
            </a:r>
            <a:r>
              <a:rPr lang="en-US" sz="4000" b="1" dirty="0">
                <a:solidFill>
                  <a:schemeClr val="bg1"/>
                </a:solidFill>
              </a:rPr>
              <a:t> Nachan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68A304-7709-4DF1-9EF7-C9035CA9EB9A}"/>
              </a:ext>
            </a:extLst>
          </p:cNvPr>
          <p:cNvSpPr/>
          <p:nvPr/>
        </p:nvSpPr>
        <p:spPr>
          <a:xfrm>
            <a:off x="395960" y="1364053"/>
            <a:ext cx="6690640" cy="86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sz="2133" dirty="0">
                <a:solidFill>
                  <a:srgbClr val="3C4252"/>
                </a:solidFill>
                <a:latin typeface="Proxima Nova" panose="02000506030000020004" pitchFamily="50" charset="0"/>
                <a:ea typeface="Roboto Light" panose="02000000000000000000" pitchFamily="2" charset="0"/>
                <a:cs typeface="Roboto Light"/>
              </a:rPr>
              <a:t>Lead Software Engineer, Tieto</a:t>
            </a:r>
          </a:p>
          <a:p>
            <a:pPr>
              <a:lnSpc>
                <a:spcPts val="3200"/>
              </a:lnSpc>
            </a:pPr>
            <a:r>
              <a:rPr lang="en-US" sz="2133" dirty="0">
                <a:solidFill>
                  <a:srgbClr val="3C4252"/>
                </a:solidFill>
                <a:latin typeface="Proxima Nova" panose="02000506030000020004" pitchFamily="50" charset="0"/>
                <a:ea typeface="Roboto Light" panose="02000000000000000000" pitchFamily="2" charset="0"/>
                <a:cs typeface="Roboto Light"/>
              </a:rPr>
              <a:t>SharePoint, Office 365</a:t>
            </a:r>
            <a:endParaRPr lang="en-US" sz="2133" dirty="0">
              <a:solidFill>
                <a:schemeClr val="bg2">
                  <a:lumMod val="50000"/>
                </a:schemeClr>
              </a:solidFill>
              <a:latin typeface="Proxima Nova" panose="02000506030000020004" pitchFamily="50" charset="0"/>
              <a:ea typeface="Roboto Light" panose="02000000000000000000" pitchFamily="2" charset="0"/>
              <a:cs typeface="Roboto Light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6D55182-57E0-4E08-AD51-2A35C78C7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658" y="367420"/>
            <a:ext cx="2504572" cy="250457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8555E15-DA1E-43FF-AEA2-4A6B1A64F35A}"/>
              </a:ext>
            </a:extLst>
          </p:cNvPr>
          <p:cNvGrpSpPr/>
          <p:nvPr/>
        </p:nvGrpSpPr>
        <p:grpSpPr>
          <a:xfrm>
            <a:off x="7791061" y="3244272"/>
            <a:ext cx="4052017" cy="1909989"/>
            <a:chOff x="7404097" y="3870441"/>
            <a:chExt cx="4694243" cy="190998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730E96-A062-4D66-925C-456853702E1F}"/>
                </a:ext>
              </a:extLst>
            </p:cNvPr>
            <p:cNvGrpSpPr/>
            <p:nvPr/>
          </p:nvGrpSpPr>
          <p:grpSpPr>
            <a:xfrm>
              <a:off x="7546830" y="4902838"/>
              <a:ext cx="4078453" cy="426032"/>
              <a:chOff x="5062157" y="2175016"/>
              <a:chExt cx="2389832" cy="343054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7FEB54E-E17C-4A69-9946-5483B3695E68}"/>
                  </a:ext>
                </a:extLst>
              </p:cNvPr>
              <p:cNvGrpSpPr/>
              <p:nvPr/>
            </p:nvGrpSpPr>
            <p:grpSpPr>
              <a:xfrm>
                <a:off x="5062157" y="2207947"/>
                <a:ext cx="273426" cy="310123"/>
                <a:chOff x="3339563" y="3201988"/>
                <a:chExt cx="392113" cy="445926"/>
              </a:xfrm>
            </p:grpSpPr>
            <p:sp>
              <p:nvSpPr>
                <p:cNvPr id="62" name="Oval 46">
                  <a:extLst>
                    <a:ext uri="{FF2B5EF4-FFF2-40B4-BE49-F238E27FC236}">
                      <a16:creationId xmlns:a16="http://schemas.microsoft.com/office/drawing/2014/main" id="{B90BB532-833C-48AF-B3B4-73964E23F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9563" y="3201988"/>
                  <a:ext cx="392113" cy="445926"/>
                </a:xfrm>
                <a:prstGeom prst="ellipse">
                  <a:avLst/>
                </a:prstGeom>
                <a:solidFill>
                  <a:srgbClr val="1AB2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  <p:sp>
              <p:nvSpPr>
                <p:cNvPr id="63" name="Freeform 47">
                  <a:extLst>
                    <a:ext uri="{FF2B5EF4-FFF2-40B4-BE49-F238E27FC236}">
                      <a16:creationId xmlns:a16="http://schemas.microsoft.com/office/drawing/2014/main" id="{72B95405-878C-476E-9DB7-0219C979C5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7415" y="3317875"/>
                  <a:ext cx="201178" cy="276220"/>
                </a:xfrm>
                <a:custGeom>
                  <a:avLst/>
                  <a:gdLst>
                    <a:gd name="T0" fmla="*/ 90 w 100"/>
                    <a:gd name="T1" fmla="*/ 20 h 81"/>
                    <a:gd name="T2" fmla="*/ 32 w 100"/>
                    <a:gd name="T3" fmla="*/ 81 h 81"/>
                    <a:gd name="T4" fmla="*/ 0 w 100"/>
                    <a:gd name="T5" fmla="*/ 72 h 81"/>
                    <a:gd name="T6" fmla="*/ 31 w 100"/>
                    <a:gd name="T7" fmla="*/ 63 h 81"/>
                    <a:gd name="T8" fmla="*/ 12 w 100"/>
                    <a:gd name="T9" fmla="*/ 49 h 81"/>
                    <a:gd name="T10" fmla="*/ 21 w 100"/>
                    <a:gd name="T11" fmla="*/ 48 h 81"/>
                    <a:gd name="T12" fmla="*/ 4 w 100"/>
                    <a:gd name="T13" fmla="*/ 28 h 81"/>
                    <a:gd name="T14" fmla="*/ 14 w 100"/>
                    <a:gd name="T15" fmla="*/ 31 h 81"/>
                    <a:gd name="T16" fmla="*/ 7 w 100"/>
                    <a:gd name="T17" fmla="*/ 3 h 81"/>
                    <a:gd name="T18" fmla="*/ 50 w 100"/>
                    <a:gd name="T19" fmla="*/ 25 h 81"/>
                    <a:gd name="T20" fmla="*/ 70 w 100"/>
                    <a:gd name="T21" fmla="*/ 0 h 81"/>
                    <a:gd name="T22" fmla="*/ 85 w 100"/>
                    <a:gd name="T23" fmla="*/ 6 h 81"/>
                    <a:gd name="T24" fmla="*/ 98 w 100"/>
                    <a:gd name="T25" fmla="*/ 1 h 81"/>
                    <a:gd name="T26" fmla="*/ 89 w 100"/>
                    <a:gd name="T27" fmla="*/ 12 h 81"/>
                    <a:gd name="T28" fmla="*/ 100 w 100"/>
                    <a:gd name="T29" fmla="*/ 9 h 81"/>
                    <a:gd name="T30" fmla="*/ 90 w 100"/>
                    <a:gd name="T31" fmla="*/ 2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0" h="81">
                      <a:moveTo>
                        <a:pt x="90" y="20"/>
                      </a:moveTo>
                      <a:cubicBezTo>
                        <a:pt x="91" y="49"/>
                        <a:pt x="70" y="81"/>
                        <a:pt x="32" y="81"/>
                      </a:cubicBezTo>
                      <a:cubicBezTo>
                        <a:pt x="20" y="81"/>
                        <a:pt x="9" y="77"/>
                        <a:pt x="0" y="72"/>
                      </a:cubicBezTo>
                      <a:cubicBezTo>
                        <a:pt x="11" y="73"/>
                        <a:pt x="22" y="70"/>
                        <a:pt x="31" y="63"/>
                      </a:cubicBezTo>
                      <a:cubicBezTo>
                        <a:pt x="22" y="63"/>
                        <a:pt x="14" y="57"/>
                        <a:pt x="12" y="49"/>
                      </a:cubicBezTo>
                      <a:cubicBezTo>
                        <a:pt x="15" y="49"/>
                        <a:pt x="18" y="49"/>
                        <a:pt x="21" y="48"/>
                      </a:cubicBezTo>
                      <a:cubicBezTo>
                        <a:pt x="11" y="47"/>
                        <a:pt x="4" y="38"/>
                        <a:pt x="4" y="28"/>
                      </a:cubicBezTo>
                      <a:cubicBezTo>
                        <a:pt x="7" y="30"/>
                        <a:pt x="10" y="31"/>
                        <a:pt x="14" y="31"/>
                      </a:cubicBezTo>
                      <a:cubicBezTo>
                        <a:pt x="4" y="25"/>
                        <a:pt x="2" y="13"/>
                        <a:pt x="7" y="3"/>
                      </a:cubicBezTo>
                      <a:cubicBezTo>
                        <a:pt x="17" y="16"/>
                        <a:pt x="33" y="24"/>
                        <a:pt x="50" y="25"/>
                      </a:cubicBezTo>
                      <a:cubicBezTo>
                        <a:pt x="47" y="12"/>
                        <a:pt x="56" y="0"/>
                        <a:pt x="70" y="0"/>
                      </a:cubicBezTo>
                      <a:cubicBezTo>
                        <a:pt x="75" y="0"/>
                        <a:pt x="81" y="2"/>
                        <a:pt x="85" y="6"/>
                      </a:cubicBezTo>
                      <a:cubicBezTo>
                        <a:pt x="89" y="5"/>
                        <a:pt x="94" y="3"/>
                        <a:pt x="98" y="1"/>
                      </a:cubicBezTo>
                      <a:cubicBezTo>
                        <a:pt x="96" y="6"/>
                        <a:pt x="93" y="10"/>
                        <a:pt x="89" y="12"/>
                      </a:cubicBezTo>
                      <a:cubicBezTo>
                        <a:pt x="93" y="12"/>
                        <a:pt x="97" y="11"/>
                        <a:pt x="100" y="9"/>
                      </a:cubicBezTo>
                      <a:cubicBezTo>
                        <a:pt x="98" y="13"/>
                        <a:pt x="94" y="17"/>
                        <a:pt x="90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/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2F5ED67-228F-457A-8280-621A2DD7A0B3}"/>
                  </a:ext>
                </a:extLst>
              </p:cNvPr>
              <p:cNvSpPr/>
              <p:nvPr/>
            </p:nvSpPr>
            <p:spPr>
              <a:xfrm>
                <a:off x="5396843" y="2175016"/>
                <a:ext cx="2055146" cy="322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3C4252"/>
                    </a:solidFill>
                    <a:latin typeface="Proxima Nova" panose="02000506030000020004"/>
                    <a:ea typeface="Roboto Light" panose="02000000000000000000" pitchFamily="2" charset="0"/>
                    <a:cs typeface="Roboto Light"/>
                  </a:rPr>
                  <a:t>@</a:t>
                </a:r>
                <a:r>
                  <a:rPr lang="en-US" sz="2000" dirty="0" err="1">
                    <a:solidFill>
                      <a:srgbClr val="3C4252"/>
                    </a:solidFill>
                    <a:latin typeface="Proxima Nova" panose="02000506030000020004"/>
                    <a:ea typeface="Roboto Light" panose="02000000000000000000" pitchFamily="2" charset="0"/>
                    <a:cs typeface="Roboto Light"/>
                  </a:rPr>
                  <a:t>SmitaNachan</a:t>
                </a:r>
                <a:endParaRPr lang="en-US" sz="2000" dirty="0">
                  <a:solidFill>
                    <a:srgbClr val="3C4252"/>
                  </a:solidFill>
                  <a:latin typeface="Proxima Nova" panose="02000506030000020004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2992CE4-BF56-4878-A939-ED46CDB8A38F}"/>
                </a:ext>
              </a:extLst>
            </p:cNvPr>
            <p:cNvGrpSpPr/>
            <p:nvPr/>
          </p:nvGrpSpPr>
          <p:grpSpPr>
            <a:xfrm>
              <a:off x="7552543" y="4420348"/>
              <a:ext cx="4087769" cy="426028"/>
              <a:chOff x="5547165" y="2728134"/>
              <a:chExt cx="2395291" cy="343051"/>
            </a:xfrm>
          </p:grpSpPr>
          <p:pic>
            <p:nvPicPr>
              <p:cNvPr id="58" name="Picture 57" descr="A picture containing clipart&#10;&#10;Description generated with very high confidence">
                <a:extLst>
                  <a:ext uri="{FF2B5EF4-FFF2-40B4-BE49-F238E27FC236}">
                    <a16:creationId xmlns:a16="http://schemas.microsoft.com/office/drawing/2014/main" id="{8091E3FF-3658-43CE-8A3F-17CA64CC1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7165" y="2772137"/>
                <a:ext cx="299049" cy="299048"/>
              </a:xfrm>
              <a:prstGeom prst="rect">
                <a:avLst/>
              </a:prstGeom>
            </p:spPr>
          </p:pic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A764E5C-2A4F-4708-83BE-B052975E821F}"/>
                  </a:ext>
                </a:extLst>
              </p:cNvPr>
              <p:cNvSpPr/>
              <p:nvPr/>
            </p:nvSpPr>
            <p:spPr>
              <a:xfrm>
                <a:off x="5887310" y="2728134"/>
                <a:ext cx="2055146" cy="322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3C4252"/>
                    </a:solidFill>
                    <a:latin typeface="Proxima Nova" panose="02000506030000020004"/>
                    <a:ea typeface="Roboto Light" panose="02000000000000000000" pitchFamily="2" charset="0"/>
                    <a:cs typeface="Roboto Light"/>
                  </a:rPr>
                  <a:t>/in/</a:t>
                </a:r>
                <a:r>
                  <a:rPr lang="en-US" sz="2000" dirty="0" err="1">
                    <a:solidFill>
                      <a:srgbClr val="3C4252"/>
                    </a:solidFill>
                    <a:latin typeface="Proxima Nova" panose="02000506030000020004"/>
                    <a:ea typeface="Roboto Light" panose="02000000000000000000" pitchFamily="2" charset="0"/>
                    <a:cs typeface="Roboto Light"/>
                  </a:rPr>
                  <a:t>SmitaNachan</a:t>
                </a:r>
                <a:endParaRPr lang="en-US" sz="2000" dirty="0">
                  <a:solidFill>
                    <a:srgbClr val="3C4252"/>
                  </a:solidFill>
                  <a:latin typeface="Proxima Nova" panose="02000506030000020004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D6EB45D-142B-42B8-A1B1-8B3F88B55CBC}"/>
                </a:ext>
              </a:extLst>
            </p:cNvPr>
            <p:cNvGrpSpPr/>
            <p:nvPr/>
          </p:nvGrpSpPr>
          <p:grpSpPr>
            <a:xfrm>
              <a:off x="7404097" y="5312650"/>
              <a:ext cx="4236215" cy="467780"/>
              <a:chOff x="5482303" y="3156821"/>
              <a:chExt cx="2482275" cy="376671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87CD5D02-880C-4EEE-87E0-618DF1D1A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2303" y="3210058"/>
                <a:ext cx="431801" cy="323434"/>
              </a:xfrm>
              <a:prstGeom prst="rect">
                <a:avLst/>
              </a:prstGeom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B84D63-7796-47CF-B87F-604A28DED9F3}"/>
                  </a:ext>
                </a:extLst>
              </p:cNvPr>
              <p:cNvSpPr/>
              <p:nvPr/>
            </p:nvSpPr>
            <p:spPr>
              <a:xfrm>
                <a:off x="5909432" y="3156821"/>
                <a:ext cx="2055146" cy="322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err="1">
                    <a:solidFill>
                      <a:srgbClr val="3C4252"/>
                    </a:solidFill>
                    <a:latin typeface="Proxima Nova" panose="02000506030000020004"/>
                    <a:ea typeface="Roboto Light" panose="02000000000000000000" pitchFamily="2" charset="0"/>
                    <a:cs typeface="Roboto Light"/>
                  </a:rPr>
                  <a:t>Smita.nachan</a:t>
                </a:r>
                <a:endParaRPr lang="en-US" sz="2000" dirty="0">
                  <a:solidFill>
                    <a:srgbClr val="3C4252"/>
                  </a:solidFill>
                  <a:latin typeface="Proxima Nova" panose="02000506030000020004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5148E92-B9E6-4819-8FCF-892C7CE200FF}"/>
                </a:ext>
              </a:extLst>
            </p:cNvPr>
            <p:cNvGrpSpPr/>
            <p:nvPr/>
          </p:nvGrpSpPr>
          <p:grpSpPr>
            <a:xfrm>
              <a:off x="7546830" y="3870441"/>
              <a:ext cx="4551510" cy="465559"/>
              <a:chOff x="4745631" y="3707820"/>
              <a:chExt cx="2667027" cy="374882"/>
            </a:xfrm>
          </p:grpSpPr>
          <p:pic>
            <p:nvPicPr>
              <p:cNvPr id="54" name="Picture 53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E4F67D30-8D17-4F11-97AD-6D557192E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5631" y="3707820"/>
                <a:ext cx="333968" cy="333968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D1F3D64-7BE7-4C21-A9DA-4E50FC0BB76A}"/>
                  </a:ext>
                </a:extLst>
              </p:cNvPr>
              <p:cNvSpPr/>
              <p:nvPr/>
            </p:nvSpPr>
            <p:spPr>
              <a:xfrm>
                <a:off x="5079599" y="3760521"/>
                <a:ext cx="2333059" cy="322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3C4252"/>
                    </a:solidFill>
                    <a:latin typeface="Proxima Nova" panose="02000506030000020004"/>
                    <a:ea typeface="Roboto Light" panose="02000000000000000000" pitchFamily="2" charset="0"/>
                    <a:cs typeface="Roboto Light"/>
                  </a:rPr>
                  <a:t>Smita.Nachan@gmail.com</a:t>
                </a:r>
                <a:endParaRPr lang="en-US" sz="2000" dirty="0">
                  <a:solidFill>
                    <a:srgbClr val="3C4252"/>
                  </a:solidFill>
                  <a:latin typeface="Proxima Nova" panose="02000506030000020004"/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071B2A-7ADF-4690-AB9C-28295E40A84D}"/>
              </a:ext>
            </a:extLst>
          </p:cNvPr>
          <p:cNvGrpSpPr/>
          <p:nvPr/>
        </p:nvGrpSpPr>
        <p:grpSpPr>
          <a:xfrm>
            <a:off x="457200" y="2719849"/>
            <a:ext cx="3025585" cy="759443"/>
            <a:chOff x="285980" y="3181986"/>
            <a:chExt cx="2567404" cy="525337"/>
          </a:xfrm>
        </p:grpSpPr>
        <p:pic>
          <p:nvPicPr>
            <p:cNvPr id="65" name="Picture 6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4056892F-2E8A-4167-BE4E-AFA6B2183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364" y="3203693"/>
              <a:ext cx="274589" cy="203437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3E0E64E-6EC0-4ABC-80A8-2FD8A0F19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980" y="3481342"/>
              <a:ext cx="281403" cy="225981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48F63B5-BC66-44F5-AB71-597424543D8D}"/>
                </a:ext>
              </a:extLst>
            </p:cNvPr>
            <p:cNvSpPr/>
            <p:nvPr/>
          </p:nvSpPr>
          <p:spPr>
            <a:xfrm>
              <a:off x="620806" y="3181986"/>
              <a:ext cx="2232578" cy="2313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000" dirty="0">
                  <a:latin typeface="Proxima Nova" panose="02000506030000020004" pitchFamily="50" charset="0"/>
                  <a:ea typeface="Roboto Light" panose="02000000000000000000" pitchFamily="2" charset="0"/>
                  <a:cs typeface="Roboto Light"/>
                </a:rPr>
                <a:t>Microsoft Certified Professional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CE67B74-0153-47D3-807A-7630DCA463B4}"/>
                </a:ext>
              </a:extLst>
            </p:cNvPr>
            <p:cNvSpPr/>
            <p:nvPr/>
          </p:nvSpPr>
          <p:spPr>
            <a:xfrm>
              <a:off x="620806" y="3464736"/>
              <a:ext cx="2141189" cy="2313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000" dirty="0">
                  <a:latin typeface="Proxima Nova" panose="02000506030000020004" pitchFamily="50" charset="0"/>
                  <a:ea typeface="Roboto Light" panose="02000000000000000000" pitchFamily="2" charset="0"/>
                  <a:cs typeface="Roboto Light"/>
                </a:rPr>
                <a:t>Certified Scrum Master (CSM)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019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C66D-10E1-4897-938C-971302D6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Gateway Management PowerShell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FA50E-BE10-4D70-92AB-41E195F6C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PowerShell Cmdlets</a:t>
            </a:r>
          </a:p>
          <a:p>
            <a:endParaRPr lang="en-US" dirty="0"/>
          </a:p>
          <a:p>
            <a:pPr marL="0" lvl="0" indent="0" defTabSz="914367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0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Examples</a:t>
            </a:r>
            <a:r>
              <a:rPr lang="en-US" sz="24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:</a:t>
            </a:r>
          </a:p>
          <a:p>
            <a:pPr marL="285750" lvl="0" indent="-285750" defTabSz="914367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Return all gateways within your tenant.</a:t>
            </a:r>
            <a:endParaRPr lang="en-US" sz="240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  <a:p>
            <a:pPr marL="457183" lvl="1" indent="0" defTabSz="914367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765" dirty="0">
                <a:solidFill>
                  <a:srgbClr val="000000"/>
                </a:solidFill>
                <a:highlight>
                  <a:srgbClr val="C0C0C0"/>
                </a:highlight>
                <a:latin typeface="Segoe UI"/>
              </a:rPr>
              <a:t>Get-</a:t>
            </a:r>
            <a:r>
              <a:rPr lang="en-US" sz="1765" dirty="0" err="1">
                <a:solidFill>
                  <a:srgbClr val="000000"/>
                </a:solidFill>
                <a:highlight>
                  <a:srgbClr val="C0C0C0"/>
                </a:highlight>
                <a:latin typeface="Segoe UI"/>
              </a:rPr>
              <a:t>DataGatewayCluster</a:t>
            </a:r>
            <a:r>
              <a:rPr lang="en-US" sz="1765" dirty="0">
                <a:solidFill>
                  <a:srgbClr val="000000"/>
                </a:solidFill>
                <a:highlight>
                  <a:srgbClr val="C0C0C0"/>
                </a:highlight>
                <a:latin typeface="Segoe UI"/>
              </a:rPr>
              <a:t> -Scope Organization</a:t>
            </a:r>
          </a:p>
          <a:p>
            <a:pPr marL="285750" lvl="0" indent="-285750" defTabSz="914367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Return list of gateways, you are administrator of.</a:t>
            </a:r>
          </a:p>
          <a:p>
            <a:pPr marL="457183" lvl="1" indent="0" defTabSz="914367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765" dirty="0">
                <a:solidFill>
                  <a:srgbClr val="000000"/>
                </a:solidFill>
                <a:highlight>
                  <a:srgbClr val="C0C0C0"/>
                </a:highlight>
                <a:latin typeface="Segoe UI"/>
              </a:rPr>
              <a:t>Get-</a:t>
            </a:r>
            <a:r>
              <a:rPr lang="en-US" sz="1765" dirty="0" err="1">
                <a:solidFill>
                  <a:srgbClr val="000000"/>
                </a:solidFill>
                <a:highlight>
                  <a:srgbClr val="C0C0C0"/>
                </a:highlight>
                <a:latin typeface="Segoe UI"/>
              </a:rPr>
              <a:t>DataGatewayCluster</a:t>
            </a:r>
            <a:r>
              <a:rPr lang="en-US" sz="1765" dirty="0">
                <a:solidFill>
                  <a:srgbClr val="000000"/>
                </a:solidFill>
                <a:highlight>
                  <a:srgbClr val="C0C0C0"/>
                </a:highlight>
                <a:latin typeface="Segoe UI"/>
              </a:rPr>
              <a:t> -Scope Individual</a:t>
            </a:r>
          </a:p>
          <a:p>
            <a:pPr marL="285750" lvl="0" indent="-285750" defTabSz="914367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Restrict installation of on-premises data gateway</a:t>
            </a:r>
            <a:endParaRPr lang="en-US" sz="1765" dirty="0">
              <a:solidFill>
                <a:srgbClr val="000000"/>
              </a:solidFill>
              <a:highlight>
                <a:srgbClr val="C0C0C0"/>
              </a:highlight>
              <a:latin typeface="Segoe UI"/>
            </a:endParaRPr>
          </a:p>
          <a:p>
            <a:pPr marL="457183" lvl="1" indent="0" defTabSz="914367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765" dirty="0">
                <a:solidFill>
                  <a:srgbClr val="000000"/>
                </a:solidFill>
                <a:highlight>
                  <a:srgbClr val="C0C0C0"/>
                </a:highlight>
                <a:latin typeface="Segoe UI"/>
              </a:rPr>
              <a:t>Set-</a:t>
            </a:r>
            <a:r>
              <a:rPr lang="en-US" sz="1765" dirty="0" err="1">
                <a:solidFill>
                  <a:srgbClr val="000000"/>
                </a:solidFill>
                <a:highlight>
                  <a:srgbClr val="C0C0C0"/>
                </a:highlight>
                <a:latin typeface="Segoe UI"/>
              </a:rPr>
              <a:t>DataGatewayTenantPolicy</a:t>
            </a:r>
            <a:r>
              <a:rPr lang="en-US" sz="1765" dirty="0">
                <a:solidFill>
                  <a:srgbClr val="000000"/>
                </a:solidFill>
                <a:highlight>
                  <a:srgbClr val="C0C0C0"/>
                </a:highlight>
                <a:latin typeface="Segoe UI"/>
              </a:rPr>
              <a:t> -</a:t>
            </a:r>
            <a:r>
              <a:rPr lang="en-US" sz="1765" dirty="0" err="1">
                <a:solidFill>
                  <a:srgbClr val="000000"/>
                </a:solidFill>
                <a:highlight>
                  <a:srgbClr val="C0C0C0"/>
                </a:highlight>
                <a:latin typeface="Segoe UI"/>
              </a:rPr>
              <a:t>ResourceGatewayInstallPolicy</a:t>
            </a:r>
            <a:r>
              <a:rPr lang="en-US" sz="1765" dirty="0">
                <a:solidFill>
                  <a:srgbClr val="000000"/>
                </a:solidFill>
                <a:highlight>
                  <a:srgbClr val="C0C0C0"/>
                </a:highlight>
                <a:latin typeface="Segoe UI"/>
              </a:rPr>
              <a:t> Restricted</a:t>
            </a:r>
            <a:endParaRPr lang="en-US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highlight>
                <a:srgbClr val="C0C0C0"/>
              </a:highlight>
              <a:latin typeface="Segoe UI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AD275D-1534-4210-961C-927BC17E9060}"/>
              </a:ext>
            </a:extLst>
          </p:cNvPr>
          <p:cNvSpPr/>
          <p:nvPr/>
        </p:nvSpPr>
        <p:spPr>
          <a:xfrm>
            <a:off x="764290" y="2196584"/>
            <a:ext cx="355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https://aka.ms/GatewayPowerShell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1253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8D5D-9626-426D-BE94-1F7D1207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871783"/>
            <a:ext cx="11347388" cy="1661993"/>
          </a:xfrm>
        </p:spPr>
        <p:txBody>
          <a:bodyPr/>
          <a:lstStyle/>
          <a:p>
            <a:r>
              <a:rPr lang="en-US" dirty="0"/>
              <a:t>Gateway Usage and Performance Monitoring</a:t>
            </a:r>
          </a:p>
        </p:txBody>
      </p:sp>
    </p:spTree>
    <p:extLst>
      <p:ext uri="{BB962C8B-B14F-4D97-AF65-F5344CB8AC3E}">
        <p14:creationId xmlns:p14="http://schemas.microsoft.com/office/powerpoint/2010/main" val="400187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B1139F-F914-45A4-AF31-B1A6EC94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17" y="144479"/>
            <a:ext cx="11305255" cy="699796"/>
          </a:xfrm>
        </p:spPr>
        <p:txBody>
          <a:bodyPr>
            <a:normAutofit/>
          </a:bodyPr>
          <a:lstStyle/>
          <a:p>
            <a:r>
              <a:rPr lang="en-US" sz="4000" dirty="0"/>
              <a:t>Gateway Usage and Performance Monitoring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715DB5F4-1F59-48FB-88B5-5247865A8548}"/>
              </a:ext>
            </a:extLst>
          </p:cNvPr>
          <p:cNvSpPr/>
          <p:nvPr/>
        </p:nvSpPr>
        <p:spPr>
          <a:xfrm>
            <a:off x="1205675" y="1496993"/>
            <a:ext cx="2250831" cy="852853"/>
          </a:xfrm>
          <a:prstGeom prst="wedgeRectCallou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going-on on my gateway?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B660B48B-F2C3-40B2-B151-35310334EF75}"/>
              </a:ext>
            </a:extLst>
          </p:cNvPr>
          <p:cNvSpPr/>
          <p:nvPr/>
        </p:nvSpPr>
        <p:spPr>
          <a:xfrm>
            <a:off x="9462712" y="2849408"/>
            <a:ext cx="2564424" cy="1417281"/>
          </a:xfrm>
          <a:prstGeom prst="wedgeEllipseCallou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data sources have the  highest failure rates?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8F029ED-EF4B-419B-9796-0A9F024F5FBD}"/>
              </a:ext>
            </a:extLst>
          </p:cNvPr>
          <p:cNvSpPr/>
          <p:nvPr/>
        </p:nvSpPr>
        <p:spPr>
          <a:xfrm>
            <a:off x="7381626" y="3090577"/>
            <a:ext cx="1977538" cy="852852"/>
          </a:xfrm>
          <a:prstGeom prst="wedgeRoundRectCallou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is my gateway the busiest?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4AA8B8-ED5C-4A97-9B01-B6E5C011BBF3}"/>
              </a:ext>
            </a:extLst>
          </p:cNvPr>
          <p:cNvSpPr/>
          <p:nvPr/>
        </p:nvSpPr>
        <p:spPr>
          <a:xfrm>
            <a:off x="4624815" y="3062652"/>
            <a:ext cx="2573215" cy="998821"/>
          </a:xfrm>
          <a:prstGeom prst="wedgeRoundRectCallou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I start using load balancing for better performance?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7E969D3-5B10-44C6-9953-AD77F10222DB}"/>
              </a:ext>
            </a:extLst>
          </p:cNvPr>
          <p:cNvSpPr/>
          <p:nvPr/>
        </p:nvSpPr>
        <p:spPr>
          <a:xfrm>
            <a:off x="179717" y="2495705"/>
            <a:ext cx="1965569" cy="1313006"/>
          </a:xfrm>
          <a:prstGeom prst="wedgeEllipseCallou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Why is my gateway slow?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63D4AE6-3FFC-49F4-BCB2-ABACAD91E72D}"/>
              </a:ext>
            </a:extLst>
          </p:cNvPr>
          <p:cNvSpPr/>
          <p:nvPr/>
        </p:nvSpPr>
        <p:spPr>
          <a:xfrm>
            <a:off x="2138502" y="2512449"/>
            <a:ext cx="2250831" cy="597884"/>
          </a:xfrm>
          <a:prstGeom prst="wedgeRoundRectCallou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I tune this query?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0C56826-57DB-4094-9582-90EA0D4C0DC1}"/>
              </a:ext>
            </a:extLst>
          </p:cNvPr>
          <p:cNvSpPr/>
          <p:nvPr/>
        </p:nvSpPr>
        <p:spPr>
          <a:xfrm>
            <a:off x="4019573" y="1116432"/>
            <a:ext cx="2512890" cy="1622373"/>
          </a:xfrm>
          <a:prstGeom prst="wedgeEllipseCallou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data source is slowing down my gateway?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F9BB89D5-3B98-4E5B-9AD0-348C1C057A3A}"/>
              </a:ext>
            </a:extLst>
          </p:cNvPr>
          <p:cNvSpPr/>
          <p:nvPr/>
        </p:nvSpPr>
        <p:spPr>
          <a:xfrm>
            <a:off x="9134106" y="1408189"/>
            <a:ext cx="2250831" cy="1255929"/>
          </a:xfrm>
          <a:prstGeom prst="wedgeRectCallou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my gateway used mostly for PBI </a:t>
            </a:r>
            <a:r>
              <a:rPr lang="en-US" dirty="0" err="1"/>
              <a:t>DirectQuery</a:t>
            </a:r>
            <a:r>
              <a:rPr lang="en-US" dirty="0"/>
              <a:t> or refreshes?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1C99456E-4BD9-402C-8D97-38D32634E5BE}"/>
              </a:ext>
            </a:extLst>
          </p:cNvPr>
          <p:cNvSpPr/>
          <p:nvPr/>
        </p:nvSpPr>
        <p:spPr>
          <a:xfrm>
            <a:off x="2190388" y="3273925"/>
            <a:ext cx="2250831" cy="852853"/>
          </a:xfrm>
          <a:prstGeom prst="wedgeRectCallou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 there frequent query failures?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0DEFC2A6-6B18-42D3-BB14-AA21B4C9BA1A}"/>
              </a:ext>
            </a:extLst>
          </p:cNvPr>
          <p:cNvSpPr/>
          <p:nvPr/>
        </p:nvSpPr>
        <p:spPr>
          <a:xfrm>
            <a:off x="6800653" y="1727024"/>
            <a:ext cx="2250831" cy="1125166"/>
          </a:xfrm>
          <a:prstGeom prst="wedgeRectCallout">
            <a:avLst/>
          </a:prstGeom>
          <a:solidFill>
            <a:srgbClr val="33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these queries impact system performance?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77CAC-89FC-4E0D-81B8-5E92C799203B}"/>
              </a:ext>
            </a:extLst>
          </p:cNvPr>
          <p:cNvSpPr txBox="1"/>
          <p:nvPr/>
        </p:nvSpPr>
        <p:spPr>
          <a:xfrm>
            <a:off x="179717" y="5596189"/>
            <a:ext cx="94781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Configuration enabling Query execution and System Counters log files</a:t>
            </a:r>
          </a:p>
          <a:p>
            <a:pPr marL="342900" indent="-342900">
              <a:buAutoNum type="arabicPeriod"/>
            </a:pPr>
            <a:r>
              <a:rPr lang="en-US" dirty="0"/>
              <a:t>Out-of-the-box Power BI template for visualization</a:t>
            </a:r>
            <a:endParaRPr lang="en-US" dirty="0">
              <a:cs typeface="Segoe UI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5D4130C-5906-4416-BAE2-1501D0D87FBC}"/>
              </a:ext>
            </a:extLst>
          </p:cNvPr>
          <p:cNvSpPr txBox="1">
            <a:spLocks/>
          </p:cNvSpPr>
          <p:nvPr/>
        </p:nvSpPr>
        <p:spPr>
          <a:xfrm>
            <a:off x="199040" y="5051874"/>
            <a:ext cx="10515600" cy="689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Performance monitoring in public preview (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Docs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9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72419B-79DA-4015-849B-0532B339DADB}"/>
              </a:ext>
            </a:extLst>
          </p:cNvPr>
          <p:cNvSpPr txBox="1">
            <a:spLocks/>
          </p:cNvSpPr>
          <p:nvPr/>
        </p:nvSpPr>
        <p:spPr>
          <a:xfrm>
            <a:off x="606271" y="1621635"/>
            <a:ext cx="10515600" cy="13255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8000" dirty="0">
                <a:solidFill>
                  <a:srgbClr val="0A6EB8"/>
                </a:solidFill>
              </a:rPr>
              <a:t>Time to grab a Goodies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A06C868-8F7B-42F4-B0DC-804E72A36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06" y="3910803"/>
            <a:ext cx="2739535" cy="19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4E64C3-549E-4937-8FA3-4F8D6C5EDA0C}"/>
              </a:ext>
            </a:extLst>
          </p:cNvPr>
          <p:cNvSpPr/>
          <p:nvPr/>
        </p:nvSpPr>
        <p:spPr>
          <a:xfrm>
            <a:off x="400050" y="357378"/>
            <a:ext cx="1112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On-premises data gateway works with which of the Azure resources?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E8F4B-3AA2-4736-9263-D0AA462F2D84}"/>
              </a:ext>
            </a:extLst>
          </p:cNvPr>
          <p:cNvSpPr/>
          <p:nvPr/>
        </p:nvSpPr>
        <p:spPr>
          <a:xfrm>
            <a:off x="400050" y="2499988"/>
            <a:ext cx="11208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Logic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Analysis Services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07A2519-0542-442D-B842-EAF97AAD2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7052" y="745662"/>
            <a:ext cx="5362113" cy="5429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586709-9E45-451E-9368-E768D979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958" y="745662"/>
            <a:ext cx="5362113" cy="54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8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4E64C3-549E-4937-8FA3-4F8D6C5EDA0C}"/>
              </a:ext>
            </a:extLst>
          </p:cNvPr>
          <p:cNvSpPr/>
          <p:nvPr/>
        </p:nvSpPr>
        <p:spPr>
          <a:xfrm>
            <a:off x="438150" y="376428"/>
            <a:ext cx="1112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Identify Power Platform logos!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10AE0-36D9-4846-A3B2-489D20059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4883" y="1662093"/>
            <a:ext cx="1618847" cy="12269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6331C4-33D5-478B-9898-6CEBBF64BA4D}"/>
              </a:ext>
            </a:extLst>
          </p:cNvPr>
          <p:cNvSpPr/>
          <p:nvPr/>
        </p:nvSpPr>
        <p:spPr>
          <a:xfrm>
            <a:off x="1456086" y="3064469"/>
            <a:ext cx="2065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Power Apps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8655B7-FC90-4FB3-9E88-116C4C9A2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0993" y="1589435"/>
            <a:ext cx="1595271" cy="12996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A5191E-998C-4A7F-8B2A-85852663D19E}"/>
              </a:ext>
            </a:extLst>
          </p:cNvPr>
          <p:cNvSpPr/>
          <p:nvPr/>
        </p:nvSpPr>
        <p:spPr>
          <a:xfrm>
            <a:off x="5138782" y="2997659"/>
            <a:ext cx="1310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Power BI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A8765E-A727-42AB-A169-AF53C9F17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2768" y="1589434"/>
            <a:ext cx="1529620" cy="12269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D3FDDC-8CCD-4DC4-9866-1F283FE0B789}"/>
              </a:ext>
            </a:extLst>
          </p:cNvPr>
          <p:cNvSpPr/>
          <p:nvPr/>
        </p:nvSpPr>
        <p:spPr>
          <a:xfrm>
            <a:off x="8584723" y="2981527"/>
            <a:ext cx="2065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Power Automate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940274-A13F-47A2-917A-C9D2BE6C8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8995" y="4034118"/>
            <a:ext cx="1730624" cy="14731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DC77C0-C906-4752-9E18-3000A6F6FBA1}"/>
              </a:ext>
            </a:extLst>
          </p:cNvPr>
          <p:cNvSpPr/>
          <p:nvPr/>
        </p:nvSpPr>
        <p:spPr>
          <a:xfrm>
            <a:off x="1707292" y="5516783"/>
            <a:ext cx="1791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Common Data Service / 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8AB03B-B09F-4D8D-AC34-D74F0E204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0993" y="4034118"/>
            <a:ext cx="1649387" cy="123131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5D1B856-EAEF-476D-B846-EB0163A879A1}"/>
              </a:ext>
            </a:extLst>
          </p:cNvPr>
          <p:cNvSpPr/>
          <p:nvPr/>
        </p:nvSpPr>
        <p:spPr>
          <a:xfrm>
            <a:off x="4713462" y="5516783"/>
            <a:ext cx="2270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Power Virtual Agents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C92F76-1A51-45A2-8B97-058C54C0E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5472" y="3968370"/>
            <a:ext cx="1704209" cy="16043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D3BAA35-2021-4984-9B2C-FC7D310A1148}"/>
              </a:ext>
            </a:extLst>
          </p:cNvPr>
          <p:cNvSpPr/>
          <p:nvPr/>
        </p:nvSpPr>
        <p:spPr>
          <a:xfrm>
            <a:off x="8692737" y="5572724"/>
            <a:ext cx="2065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AI Builder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534D41-5685-4D0F-95E1-F00709D2BD52}"/>
              </a:ext>
            </a:extLst>
          </p:cNvPr>
          <p:cNvSpPr/>
          <p:nvPr/>
        </p:nvSpPr>
        <p:spPr>
          <a:xfrm>
            <a:off x="1154514" y="1518338"/>
            <a:ext cx="302396" cy="287511"/>
          </a:xfrm>
          <a:prstGeom prst="ellipse">
            <a:avLst/>
          </a:prstGeom>
          <a:solidFill>
            <a:srgbClr val="4F5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A91635-42B5-4DE3-83BC-9249671E59DD}"/>
              </a:ext>
            </a:extLst>
          </p:cNvPr>
          <p:cNvSpPr/>
          <p:nvPr/>
        </p:nvSpPr>
        <p:spPr>
          <a:xfrm>
            <a:off x="4586171" y="1517433"/>
            <a:ext cx="302396" cy="287511"/>
          </a:xfrm>
          <a:prstGeom prst="ellipse">
            <a:avLst/>
          </a:prstGeom>
          <a:solidFill>
            <a:srgbClr val="4F5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C491FA-8B7B-4437-A9AF-A9C97500DC4D}"/>
              </a:ext>
            </a:extLst>
          </p:cNvPr>
          <p:cNvSpPr/>
          <p:nvPr/>
        </p:nvSpPr>
        <p:spPr>
          <a:xfrm>
            <a:off x="8319498" y="1517433"/>
            <a:ext cx="302396" cy="287511"/>
          </a:xfrm>
          <a:prstGeom prst="ellipse">
            <a:avLst/>
          </a:prstGeom>
          <a:solidFill>
            <a:srgbClr val="4F5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F5BF771-CF0A-4FE7-859B-BC4D95D149FF}"/>
              </a:ext>
            </a:extLst>
          </p:cNvPr>
          <p:cNvSpPr/>
          <p:nvPr/>
        </p:nvSpPr>
        <p:spPr>
          <a:xfrm>
            <a:off x="1154514" y="4034118"/>
            <a:ext cx="302396" cy="287511"/>
          </a:xfrm>
          <a:prstGeom prst="ellipse">
            <a:avLst/>
          </a:prstGeom>
          <a:solidFill>
            <a:srgbClr val="4F5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8BCD1D-9B77-4E85-892B-AD093E1095E3}"/>
              </a:ext>
            </a:extLst>
          </p:cNvPr>
          <p:cNvSpPr/>
          <p:nvPr/>
        </p:nvSpPr>
        <p:spPr>
          <a:xfrm>
            <a:off x="4586171" y="3978401"/>
            <a:ext cx="302396" cy="287511"/>
          </a:xfrm>
          <a:prstGeom prst="ellipse">
            <a:avLst/>
          </a:prstGeom>
          <a:solidFill>
            <a:srgbClr val="4F5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0DBFB40-798B-4120-A4B5-950EE9D3E00B}"/>
              </a:ext>
            </a:extLst>
          </p:cNvPr>
          <p:cNvSpPr/>
          <p:nvPr/>
        </p:nvSpPr>
        <p:spPr>
          <a:xfrm>
            <a:off x="8319498" y="4006986"/>
            <a:ext cx="302396" cy="287511"/>
          </a:xfrm>
          <a:prstGeom prst="ellipse">
            <a:avLst/>
          </a:prstGeom>
          <a:solidFill>
            <a:srgbClr val="4F5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8193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4" grpId="0"/>
      <p:bldP spid="16" grpId="0"/>
      <p:bldP spid="20" grpId="0"/>
      <p:bldP spid="22" grpId="0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3526771"/>
            <a:ext cx="7454643" cy="1126047"/>
          </a:xfrm>
        </p:spPr>
        <p:txBody>
          <a:bodyPr/>
          <a:lstStyle/>
          <a:p>
            <a:r>
              <a:rPr lang="en-US" b="1" dirty="0"/>
              <a:t>Enjoy the Bootcamp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55995" y="4437825"/>
            <a:ext cx="6034575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6470349-4183-4979-ABF3-DA3787D2C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35" y="501064"/>
            <a:ext cx="2567855" cy="267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1E3DAA-E7DE-4604-8F6A-AC44843750AE}"/>
              </a:ext>
            </a:extLst>
          </p:cNvPr>
          <p:cNvSpPr/>
          <p:nvPr/>
        </p:nvSpPr>
        <p:spPr bwMode="auto">
          <a:xfrm>
            <a:off x="1" y="974"/>
            <a:ext cx="12192000" cy="6257784"/>
          </a:xfrm>
          <a:prstGeom prst="rect">
            <a:avLst/>
          </a:prstGeom>
          <a:gradFill flip="none" rotWithShape="1">
            <a:gsLst>
              <a:gs pos="53000">
                <a:srgbClr val="2F2F2F">
                  <a:alpha val="91000"/>
                </a:srgbClr>
              </a:gs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995" y="882283"/>
            <a:ext cx="7454643" cy="91012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DD9111-A1F4-48C6-94B9-420581D7363A}"/>
              </a:ext>
            </a:extLst>
          </p:cNvPr>
          <p:cNvSpPr txBox="1">
            <a:spLocks/>
          </p:cNvSpPr>
          <p:nvPr/>
        </p:nvSpPr>
        <p:spPr>
          <a:xfrm>
            <a:off x="455995" y="2920584"/>
            <a:ext cx="44821" cy="1344637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48212" tIns="0" rIns="89642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941"/>
              </a:spcBef>
              <a:buNone/>
            </a:pP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Join Office 365 developer program </a:t>
            </a:r>
            <a:b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  <a:t>https://dev.office.com/devprogram</a:t>
            </a:r>
            <a:r>
              <a:rPr lang="en-US" sz="2353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b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leverage all resources for Office 365 </a:t>
            </a:r>
            <a:b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 learning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B9F5E59-AE26-4DCF-B225-B071199FEB0C}"/>
              </a:ext>
            </a:extLst>
          </p:cNvPr>
          <p:cNvSpPr txBox="1">
            <a:spLocks/>
          </p:cNvSpPr>
          <p:nvPr/>
        </p:nvSpPr>
        <p:spPr>
          <a:xfrm>
            <a:off x="455995" y="4434970"/>
            <a:ext cx="44821" cy="71714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48212" tIns="0" rIns="89642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941"/>
              </a:spcBef>
              <a:buNone/>
            </a:pP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applications on Power platform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2F49A2-3803-4E6A-B6A8-DE58501B28BE}"/>
              </a:ext>
            </a:extLst>
          </p:cNvPr>
          <p:cNvSpPr txBox="1">
            <a:spLocks/>
          </p:cNvSpPr>
          <p:nvPr/>
        </p:nvSpPr>
        <p:spPr>
          <a:xfrm>
            <a:off x="455995" y="5321858"/>
            <a:ext cx="44821" cy="717140"/>
          </a:xfrm>
          <a:prstGeom prst="rect">
            <a:avLst/>
          </a:prstGeom>
          <a:solidFill>
            <a:srgbClr val="0070C0"/>
          </a:solidFill>
        </p:spPr>
        <p:txBody>
          <a:bodyPr vert="horz" wrap="none" lIns="448212" tIns="0" rIns="89642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941"/>
              </a:spcBef>
              <a:buNone/>
            </a:pP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Attend local community events to </a:t>
            </a:r>
            <a:b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continue learning on Power Platform development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63DA6-0628-4F48-8CD0-83D5CC18E64E}"/>
              </a:ext>
            </a:extLst>
          </p:cNvPr>
          <p:cNvSpPr/>
          <p:nvPr/>
        </p:nvSpPr>
        <p:spPr>
          <a:xfrm>
            <a:off x="455995" y="1936174"/>
            <a:ext cx="44821" cy="814661"/>
          </a:xfrm>
          <a:prstGeom prst="rect">
            <a:avLst/>
          </a:prstGeom>
          <a:solidFill>
            <a:srgbClr val="0070C0"/>
          </a:solidFill>
        </p:spPr>
        <p:txBody>
          <a:bodyPr wrap="none" lIns="448212" anchor="ctr" anchorCtr="0">
            <a:noAutofit/>
          </a:bodyPr>
          <a:lstStyle/>
          <a:p>
            <a:pPr marL="0" lvl="1">
              <a:spcBef>
                <a:spcPts val="2941"/>
              </a:spcBef>
            </a:pPr>
            <a: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Start a Power Platform learning path at </a:t>
            </a:r>
            <a:br>
              <a:rPr lang="en-US" sz="2353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IN" sz="2353" u="sng" dirty="0">
                <a:hlinkClick r:id="rId4"/>
              </a:rPr>
              <a:t>https://docs.microsoft.com/en-us/learn/powerplatform/</a:t>
            </a:r>
            <a:endParaRPr lang="en-US" sz="2353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5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3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3279-F365-4019-BB82-D173E4727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of AI in Power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5991B-17F4-40D7-B1CA-55A4AD03B4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Keval</a:t>
            </a:r>
            <a:r>
              <a:rPr lang="en-US" dirty="0"/>
              <a:t> Solanki &amp; </a:t>
            </a:r>
            <a:r>
              <a:rPr lang="en-US" dirty="0" err="1"/>
              <a:t>Prasham</a:t>
            </a:r>
            <a:r>
              <a:rPr lang="en-US" dirty="0"/>
              <a:t> </a:t>
            </a:r>
            <a:r>
              <a:rPr lang="en-US" dirty="0" err="1"/>
              <a:t>Sabadra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06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85F78F-1F72-44AC-87A4-698078066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221" y="1800233"/>
            <a:ext cx="9198993" cy="3545586"/>
          </a:xfrm>
        </p:spPr>
        <p:txBody>
          <a:bodyPr/>
          <a:lstStyle/>
          <a:p>
            <a:r>
              <a:rPr lang="en-US" sz="3200" dirty="0"/>
              <a:t>Explore Hybrid terminology</a:t>
            </a:r>
          </a:p>
          <a:p>
            <a:r>
              <a:rPr lang="en-US" sz="3200" dirty="0"/>
              <a:t>Understand On-premises Data Gateway</a:t>
            </a:r>
          </a:p>
          <a:p>
            <a:r>
              <a:rPr lang="en-US" sz="3200" dirty="0"/>
              <a:t>Gateway architecture</a:t>
            </a:r>
          </a:p>
          <a:p>
            <a:r>
              <a:rPr lang="en-US" sz="3200" dirty="0"/>
              <a:t>Use the gateway in Power BI, Power Apps and Power Automate</a:t>
            </a:r>
          </a:p>
          <a:p>
            <a:r>
              <a:rPr lang="en-US" sz="3200" dirty="0"/>
              <a:t>Standardize Gateway Administration at a Tenant Level</a:t>
            </a:r>
          </a:p>
          <a:p>
            <a:r>
              <a:rPr lang="en-US" sz="3200" dirty="0"/>
              <a:t>Monitor gateway for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3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3A81-A57B-4148-B284-29276791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702779"/>
            <a:ext cx="9962472" cy="830997"/>
          </a:xfrm>
        </p:spPr>
        <p:txBody>
          <a:bodyPr/>
          <a:lstStyle/>
          <a:p>
            <a:r>
              <a:rPr lang="en-US" dirty="0"/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112969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366F-0A3D-4CDD-A987-6E61F23A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29D3E-16B4-4FC4-8AA9-499F4540CB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Brings together best of both On-premises and Online (Cloud) features</a:t>
            </a:r>
          </a:p>
          <a:p>
            <a:r>
              <a:rPr lang="en-US" dirty="0"/>
              <a:t>Integrates functionality and access between features and services of both the environments.</a:t>
            </a:r>
          </a:p>
        </p:txBody>
      </p:sp>
      <p:pic>
        <p:nvPicPr>
          <p:cNvPr id="5" name="Picture 2" descr="SharePoint 2019 - Enable Hybrid Experience">
            <a:extLst>
              <a:ext uri="{FF2B5EF4-FFF2-40B4-BE49-F238E27FC236}">
                <a16:creationId xmlns:a16="http://schemas.microsoft.com/office/drawing/2014/main" id="{6A793D95-3521-4652-AB23-3D39FBB8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51" y="1825625"/>
            <a:ext cx="5563772" cy="18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1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35384"/>
            <a:ext cx="10515600" cy="1325563"/>
          </a:xfrm>
        </p:spPr>
        <p:txBody>
          <a:bodyPr/>
          <a:lstStyle/>
          <a:p>
            <a:r>
              <a:rPr lang="en-US" dirty="0"/>
              <a:t>Industry Trends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EC5F0-1F26-4638-BFFC-9D66A2EC8B01}"/>
              </a:ext>
            </a:extLst>
          </p:cNvPr>
          <p:cNvSpPr/>
          <p:nvPr/>
        </p:nvSpPr>
        <p:spPr>
          <a:xfrm>
            <a:off x="838199" y="1608061"/>
            <a:ext cx="37959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Cloud-based infrastructure commands industry's attention,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But,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98% of companies run on-premise server hardware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according to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101316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more than 500 IT decision makers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in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Spiceworks survey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released recently.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9DF5E-12E4-4BA1-8ACE-E09B43726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62" y="1367542"/>
            <a:ext cx="6874557" cy="43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2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3A81-A57B-4148-B284-29276791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871783"/>
            <a:ext cx="9962472" cy="1661993"/>
          </a:xfrm>
        </p:spPr>
        <p:txBody>
          <a:bodyPr/>
          <a:lstStyle/>
          <a:p>
            <a:r>
              <a:rPr lang="en-US" dirty="0"/>
              <a:t>On-premises Data Gateway</a:t>
            </a:r>
          </a:p>
        </p:txBody>
      </p:sp>
    </p:spTree>
    <p:extLst>
      <p:ext uri="{BB962C8B-B14F-4D97-AF65-F5344CB8AC3E}">
        <p14:creationId xmlns:p14="http://schemas.microsoft.com/office/powerpoint/2010/main" val="376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1473</Words>
  <Application>Microsoft Office PowerPoint</Application>
  <PresentationFormat>Widescreen</PresentationFormat>
  <Paragraphs>273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Arial</vt:lpstr>
      <vt:lpstr>Arial Black</vt:lpstr>
      <vt:lpstr>Calibri</vt:lpstr>
      <vt:lpstr>Calibri Light</vt:lpstr>
      <vt:lpstr>open sans</vt:lpstr>
      <vt:lpstr>Proxima Nova</vt:lpstr>
      <vt:lpstr>Proxima Nova Semibold</vt:lpstr>
      <vt:lpstr>Raleway</vt:lpstr>
      <vt:lpstr>Segoe UI</vt:lpstr>
      <vt:lpstr>Segoe UI (Body)</vt:lpstr>
      <vt:lpstr>Segoe UI Light</vt:lpstr>
      <vt:lpstr>Segoe UI Semibold</vt:lpstr>
      <vt:lpstr>Segoe UI Semilight</vt:lpstr>
      <vt:lpstr>Wingdings</vt:lpstr>
      <vt:lpstr>Office Theme</vt:lpstr>
      <vt:lpstr>PowerPoint Presentation</vt:lpstr>
      <vt:lpstr>Microsoft Power BI, Power Automate, and Power Apps:  Connecting to data using the on-premises data gateway</vt:lpstr>
      <vt:lpstr>Nanddeep Nachan</vt:lpstr>
      <vt:lpstr>Smita Nachan</vt:lpstr>
      <vt:lpstr>PowerPoint Presentation</vt:lpstr>
      <vt:lpstr>Hybrid</vt:lpstr>
      <vt:lpstr>Hybrid Environment</vt:lpstr>
      <vt:lpstr>Industry Trends</vt:lpstr>
      <vt:lpstr>On-premises Data Gateway</vt:lpstr>
      <vt:lpstr>What is an On-premises Data Gateway?</vt:lpstr>
      <vt:lpstr>Do we need Data Gateway every time?</vt:lpstr>
      <vt:lpstr>Personal mode vs. Standard mode</vt:lpstr>
      <vt:lpstr>Data Gateway</vt:lpstr>
      <vt:lpstr>On-premises Data Gateway installation…</vt:lpstr>
      <vt:lpstr>On-premises Data Gateway installation…</vt:lpstr>
      <vt:lpstr>On-premises Data Gateway installation…</vt:lpstr>
      <vt:lpstr>On-premises Data Gateway installation…</vt:lpstr>
      <vt:lpstr>On-premises Data Gateway installation…</vt:lpstr>
      <vt:lpstr>Data Gateway</vt:lpstr>
      <vt:lpstr>Gateway - few considerations</vt:lpstr>
      <vt:lpstr>On-premises Data Gateway Architecture </vt:lpstr>
      <vt:lpstr>Configuring Gateway Clusters for HA</vt:lpstr>
      <vt:lpstr>High Availability and Load Balancing</vt:lpstr>
      <vt:lpstr>Use the gateway in  Power BI</vt:lpstr>
      <vt:lpstr>Power BI</vt:lpstr>
      <vt:lpstr>PowerPoint Presentation</vt:lpstr>
      <vt:lpstr>Power BI – Install Data Gateway</vt:lpstr>
      <vt:lpstr>Power BI – Manage Data Gateway</vt:lpstr>
      <vt:lpstr>Power BI – Create Data Source</vt:lpstr>
      <vt:lpstr>Create Data Source</vt:lpstr>
      <vt:lpstr>Power BI Reporting</vt:lpstr>
      <vt:lpstr>Use the gateway in  Power Apps</vt:lpstr>
      <vt:lpstr>Power Apps</vt:lpstr>
      <vt:lpstr>Power Apps</vt:lpstr>
      <vt:lpstr>Use the gateway in  Power Automate</vt:lpstr>
      <vt:lpstr>Power Automate (earlier MS Flow)</vt:lpstr>
      <vt:lpstr>Power Automate</vt:lpstr>
      <vt:lpstr>Standardize Gateway Administration at a Tenant Level</vt:lpstr>
      <vt:lpstr>Gateway Management with Admin Center </vt:lpstr>
      <vt:lpstr>Gateway Management PowerShell </vt:lpstr>
      <vt:lpstr>Gateway Usage and Performance Monitoring</vt:lpstr>
      <vt:lpstr>Gateway Usage and Performance Monitoring</vt:lpstr>
      <vt:lpstr>PowerPoint Presentation</vt:lpstr>
      <vt:lpstr>PowerPoint Presentation</vt:lpstr>
      <vt:lpstr>PowerPoint Presentation</vt:lpstr>
      <vt:lpstr>Enjoy the Bootcamp</vt:lpstr>
      <vt:lpstr>Call to action</vt:lpstr>
      <vt:lpstr>PowerPoint Presentation</vt:lpstr>
      <vt:lpstr>Power of AI in Power Platform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Nanddeep Nachan</dc:creator>
  <cp:lastModifiedBy>Nanddeep Nachan</cp:lastModifiedBy>
  <cp:revision>151</cp:revision>
  <dcterms:created xsi:type="dcterms:W3CDTF">2020-01-05T10:52:53Z</dcterms:created>
  <dcterms:modified xsi:type="dcterms:W3CDTF">2020-02-19T06:27:13Z</dcterms:modified>
</cp:coreProperties>
</file>